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56" r:id="rId3"/>
    <p:sldId id="337" r:id="rId4"/>
    <p:sldId id="303" r:id="rId5"/>
    <p:sldId id="308" r:id="rId6"/>
    <p:sldId id="311" r:id="rId7"/>
    <p:sldId id="310" r:id="rId8"/>
    <p:sldId id="296" r:id="rId9"/>
    <p:sldId id="295" r:id="rId10"/>
    <p:sldId id="306" r:id="rId11"/>
    <p:sldId id="313" r:id="rId12"/>
    <p:sldId id="315" r:id="rId13"/>
    <p:sldId id="316" r:id="rId14"/>
    <p:sldId id="317" r:id="rId15"/>
    <p:sldId id="318" r:id="rId16"/>
    <p:sldId id="319" r:id="rId17"/>
    <p:sldId id="320" r:id="rId18"/>
    <p:sldId id="327" r:id="rId19"/>
    <p:sldId id="335" r:id="rId20"/>
    <p:sldId id="325" r:id="rId21"/>
    <p:sldId id="329" r:id="rId22"/>
    <p:sldId id="324" r:id="rId23"/>
    <p:sldId id="336" r:id="rId24"/>
    <p:sldId id="281" r:id="rId25"/>
    <p:sldId id="326" r:id="rId26"/>
    <p:sldId id="328" r:id="rId27"/>
    <p:sldId id="323" r:id="rId28"/>
    <p:sldId id="330" r:id="rId29"/>
    <p:sldId id="309" r:id="rId30"/>
    <p:sldId id="299" r:id="rId31"/>
    <p:sldId id="288" r:id="rId32"/>
    <p:sldId id="300" r:id="rId33"/>
    <p:sldId id="331" r:id="rId34"/>
    <p:sldId id="332" r:id="rId35"/>
    <p:sldId id="333" r:id="rId36"/>
    <p:sldId id="334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2" autoAdjust="0"/>
    <p:restoredTop sz="85014" autoAdjust="0"/>
  </p:normalViewPr>
  <p:slideViewPr>
    <p:cSldViewPr snapToGrid="0" snapToObjects="1">
      <p:cViewPr>
        <p:scale>
          <a:sx n="130" d="100"/>
          <a:sy n="130" d="100"/>
        </p:scale>
        <p:origin x="-1434" y="-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47E4A-1489-4CDF-AD5B-38028577D90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07BA-6107-48F3-BDC5-BF866AAF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morning/afternoon/evening everyone. 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delighted to be here today to talk to you about Q-Learning based Portfolio Scheduler for Complex Industrial Workflows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6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we build ANANKE on top of a sensor data processing framework used by Shell in the Smart Connect Project.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Connect monitors and diagnose equipment by analyzing sensor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red area is where the sensor data being processed.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ANANKE is also deployed in this area to manage workflows and resource.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Framework use typical three-tier architecture composed by a single master node and multiple Client nodes.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the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client node can process workflows in parallel by using threads.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thread is the smallest working unit.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7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apply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QL and PS together in the sensor processing framework,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question we need to answer is how to adapt the portfolio scheduling?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original approach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without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uses a pulling model.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 nodes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periodically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 workflows form the master nodes.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decide to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ANANKE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portfolio scheduler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master node and let it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workflow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pushed to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pulling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is replaced by a pushing model.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5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take the advantage of recurrent pattern, we also need to find a solution to adapt Q-Learning policy with portfolio scheduler.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simple threshold based policy, QL policy need to be trained before it can make accurate scheduling decision.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online training in our approach to save additional training effort when workloads evolve.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Besides,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 training time is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acceptable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real-time monitoring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to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is to find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training data.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 our approach-ANANKE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data generated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simulator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train the Q-learning policy.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shown in the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figure, action performed during the simulation is collected and feed to the QL.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altLang="zh-CN" dirty="0" smtClean="0"/>
              <a:t>mechanism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ANANKE to train the learning policy quickly.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4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prove that our approach can manage industrial workflow well, we conduct real-word experiments for evaluation.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experiments are performed on DAS-5.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provides a common computational infrastructure and often used to emulate cloud operations.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list some important parameter for our experimental environment.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5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synthetic workload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experiments.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experimental workload is derived from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real-world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workflow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Smart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-Connect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realistic parameters.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design four different workloads and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 into two types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horizontal axis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 experiment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vertical axis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arriving workflows.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dynamic workloads have periodic arriving peak over time and the static workloads are uniformly distributed over time.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only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part of results in this presentation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82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first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verify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ANANKE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(our approach)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meet the deadline constraint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the standard portfolio scheduler and the original approach without portfolio scheduling as baseline.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plots show the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expired workflows.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ANANKE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standard portfolio schedulers meet the deadline-constraint requirements because they have very few expired workflows.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3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further study the performance between ANANKE and standard portfolio scheduler, we compare the average waiting time.</a:t>
            </a:r>
            <a:endParaRPr lang="en-US" altLang="zh-CN" sz="4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zh-CN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horizontal axis </a:t>
            </a:r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 experiment</a:t>
            </a:r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zh-CN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axis </a:t>
            </a:r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</a:t>
            </a:r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workflow waiting time normalized by the response time and the l</a:t>
            </a:r>
            <a:r>
              <a:rPr lang="zh-CN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ower</a:t>
            </a:r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 is better</a:t>
            </a:r>
            <a:r>
              <a:rPr lang="zh-CN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zh-CN" sz="4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gray line is always below the </a:t>
            </a:r>
            <a:r>
              <a:rPr lang="en-US" altLang="zh-CN" sz="4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black</a:t>
            </a:r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 during the experiment indicating our approach provide lower waiting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4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find that ANANKE provides a better workflow performance with a static workload.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41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evaluate the elasticity of ANANKE, we analyze the supply and Demand.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5 auto-scalers: 2 ANANKE implementation and 3 baselines implementation.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baselines includes: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stander portfolio scheduling policy,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threshold-based policy without portfolio scheduling and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static allocating police without scaling 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the number of active threads to represent supply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number of running and near dealing workflows to represent demand.</a:t>
            </a: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9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full result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can be found in my thesis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two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what we observed in the elasticity evaluation experiments.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see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and Supply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curve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experiment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general, we want the supply curve close to the demand curve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gaps between supply and demand means you either have over provisioning issues or under provisioning issue which should be avoided.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our observations, ANANKE has the best elasticity among the 5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candidates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9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all know,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saving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may lead to user-experienced performance degradation.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verify that ANANKE doesn’t have this issue.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average number of active thread to represent resource cost and throughput to represent user-experienced performance.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#threads: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Lower is better, For Throughput degradation: Closer to 0 is better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the second row, …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 the evaluation results; we can conclude that ANANKE achieves the best user-experienced performance with the lowest resource cost. 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[How]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PS-(VR)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48–52%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resources, it also causes higher throughput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degradation (–1.96 workflows per second).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ANK-VH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lower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throughput degradation from –0.14 to –0.11 workflows per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which is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0.68–0.8%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baseline throughput and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saves from 42.8% to 48.2% of resources. 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horizon-tally and vertically elastic approach (ANK-VH) can save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24% to 36% resources with at most 1.4% throughput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degradation.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You have</a:t>
            </a:r>
            <a:r>
              <a:rPr lang="en-US" altLang="zh-CN" baseline="0" dirty="0" smtClean="0"/>
              <a:t> serval steps to do:</a:t>
            </a:r>
            <a:endParaRPr lang="en-US" altLang="zh-CN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Decide who is your</a:t>
            </a:r>
            <a:r>
              <a:rPr lang="en-US" altLang="zh-CN" baseline="0" dirty="0" smtClean="0"/>
              <a:t> supervisor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Define a research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Write a proposal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Do research and write your thesis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Prepare a presentation and show it at your defense</a:t>
            </a:r>
          </a:p>
          <a:p>
            <a:pPr marL="0" indent="0">
              <a:buNone/>
            </a:pPr>
            <a:r>
              <a:rPr lang="en-US" altLang="zh-CN" baseline="0" dirty="0" smtClean="0"/>
              <a:t>Certain dependencies between steps. </a:t>
            </a:r>
          </a:p>
          <a:p>
            <a:pPr marL="0" indent="0">
              <a:buNone/>
            </a:pPr>
            <a:r>
              <a:rPr lang="en-US" altLang="zh-CN" baseline="0" dirty="0" smtClean="0"/>
              <a:t>Follow the order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2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Visually comparing the gap between supply and demand curves is not sufficient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it only tell which AS perform better.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we also want to know how much better the winner outperform.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thus conduct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 comparison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two numerical methods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related metrics including system- and user- oriented metrics.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results of the comprehensive comparisons are included in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thesis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an example of Pairwise comparison.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organizing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football match between multiple teams. (AS = team, comparison = match)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auto-scaler, we compare the value of each metric with the value of the same metric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other auto-scalers.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Auto-scaler performing better on a certain metric wins and gets 1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 is a draw, each auto-scaler gets 0.5 points. Wining more points indicates better elasticity in general.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Combining the results of the comparisons, we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verify again that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ANANKE has the best elasticity.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0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we design and implement a Q-learning based portfolio scheduler and evaluate its performance through real-world experiments.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find that our approach provides better user-experienced performance, resource utilization and elasticity for static workloads.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using Q-learning is less beneficial for dynamic workloads.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88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baseline="0" dirty="0" smtClean="0"/>
              <a:t>the current PS uses a event driven based simulator, we tend to u</a:t>
            </a:r>
            <a:r>
              <a:rPr lang="en-US" altLang="zh-CN" dirty="0" smtClean="0"/>
              <a:t>se different type</a:t>
            </a:r>
            <a:r>
              <a:rPr lang="en-US" altLang="zh-CN" baseline="0" dirty="0" smtClean="0"/>
              <a:t> of simulator.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baseline="0" dirty="0" smtClean="0"/>
              <a:t>Apply different learning techniques to meet more complicated requirements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baseline="0" dirty="0" smtClean="0"/>
              <a:t>Study on mechanism to speed up the simulation process for high performance computing.(Simulation time i</a:t>
            </a:r>
            <a:r>
              <a:rPr lang="en-US" altLang="zh-CN" dirty="0" smtClean="0"/>
              <a:t>s proportional to the workload</a:t>
            </a:r>
            <a:r>
              <a:rPr lang="en-US" altLang="zh-CN" baseline="0" dirty="0" smtClean="0"/>
              <a:t> size</a:t>
            </a:r>
            <a:r>
              <a:rPr lang="en-US" altLang="zh-CN" dirty="0" smtClean="0"/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Apply</a:t>
            </a:r>
            <a:r>
              <a:rPr lang="en-US" altLang="zh-CN" baseline="0" dirty="0" smtClean="0"/>
              <a:t> our approach on hybrid environment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88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01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[How]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2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[How]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[How]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11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workflow is a logical sequence of the dependent tasks.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definition is simple, this concept is commonly used in processing scientific jobs.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nowadays, workflows are also used in many industrial applications for sensor data processing.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 like Shell and CGI use workflows in the monitoring and diagnosis system for maintaining their equipment.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better understand the industrial workflows,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investigate the workloads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production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found some special features and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 workflows may have recurrent and periodic patterns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Besides, Deadline constraints are assigned to workflows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Workloads also evolve if new type of sensor data is introduce to the system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Although industrial workflows may not have complicated structure</a:t>
            </a:r>
            <a:r>
              <a:rPr lang="en-US" altLang="zh-CN" baseline="0" dirty="0" smtClean="0"/>
              <a:t> as scientific workflows have, these requirements also make the industrial workflows quite complex!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2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Workflows are often processed in clouds to reduce cost.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efficient scheduler mapping workflows to clouds infrastructure is the key to save operational cost.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achieve the benefits of clouds when processing industrial workflows, companies need to apply a smart scheduler which can consider the features and requirements of industrial workflows.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By far</a:t>
            </a:r>
            <a:r>
              <a:rPr lang="en-US" altLang="zh-CN" baseline="0" dirty="0" smtClean="0"/>
              <a:t>, you may argue that since scientific workflows have been studied for decades,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Why not just select a suitable scientific scheduling approach and apply it on industrial workflows?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Sadly, it doesn’t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The reason is simple: the Industrial workflow does not equal to the scientific workflow.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They may share some common features.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However, there are many features of industrial workflow are not covered by scientific workflows.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Thus scientific</a:t>
            </a:r>
            <a:r>
              <a:rPr lang="en-US" altLang="zh-CN" baseline="0" dirty="0" smtClean="0"/>
              <a:t> scheduling approaches do not consider feature and requirements of industrial workflows.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Simple scientific scheduling approach such as threshold based scheduling policy does not consider the recurrent pattern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heuristic scheduling approach optimized for a certain scenario does not perform optimal any more when workloads evolve.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We find it is challenging to…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scientific scheduling approach does not work, how to solve the workload evolution issue?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a development team and force them to release a new scheduling policy whenever new types of sensor date are introduces or new sensors are applied.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some fancy learning techniques and a bit of magic to implement an ultimate static scheduling policy which can handle all kinds of workload once for all.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prepare a set of relatively simple scheduling policy and select among them the best one for different workloads.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 has two steps: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Internally it maintains 3 component.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set of scheduling policies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simulator perform simulation on each policy based on the current presented workload and system status.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utility function used to evaluate simulation results </a:t>
            </a:r>
            <a:r>
              <a:rPr lang="en-US" altLang="zh-CN" dirty="0" smtClean="0"/>
              <a:t>numerically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zoom-in block shows that PS selects 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ability to dynamically select the best policy solve the workload evolution issue.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4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Q-Learning Policy can gain knowledge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tracking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performed scheduling actions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maintains a decision table and stores the reward value of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pervious performed actions in the table.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table late is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for action prediction.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QL makes a scheduling decision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queries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table for the suitable action.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form historical information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take advantage of the recurrent pattern.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PS and QL looks</a:t>
            </a:r>
            <a:r>
              <a:rPr lang="en-US" altLang="zh-CN" baseline="0" dirty="0" smtClean="0"/>
              <a:t> feasible to solve our problems.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baseline="0" dirty="0" smtClean="0"/>
              <a:t>However, PS and QL alone can not cover all the features of industrial workflows.  </a:t>
            </a:r>
            <a:endParaRPr lang="en-US" altLang="zh-CN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address the challenges, our approach combines Q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Q-Learning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the advantage of recurrent patterns by learning form historical information.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Portfolio scheduling can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workload evolution and deadline-constraint requirements.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07BA-6107-48F3-BDC5-BF866AAFA5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6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1" y="419099"/>
            <a:ext cx="7600949" cy="2247901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ANANKE: a Q-Learning based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ortfolio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cheduler for Complex Industrial Workflows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2648848"/>
            <a:ext cx="4019550" cy="45630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Shenjun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57375" y="3437806"/>
            <a:ext cx="4562475" cy="1486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Shenjun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Ir. Alexey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Ilyushkin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Stegehuis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</a:t>
            </a:r>
            <a:r>
              <a:rPr lang="en-US" altLang="zh-CN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ir.</a:t>
            </a:r>
            <a:r>
              <a:rPr lang="en-US" altLang="zh-CN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Alexandru</a:t>
            </a:r>
            <a:r>
              <a:rPr lang="en-US" altLang="zh-CN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Iosup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@Large research: https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://atlarge-research.com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465"/>
            <a:ext cx="15811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Smart Connect Framework at Shell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48" y="1200150"/>
            <a:ext cx="4821766" cy="3616325"/>
          </a:xfrm>
        </p:spPr>
      </p:pic>
      <p:sp>
        <p:nvSpPr>
          <p:cNvPr id="5" name="矩形 4"/>
          <p:cNvSpPr/>
          <p:nvPr/>
        </p:nvSpPr>
        <p:spPr>
          <a:xfrm>
            <a:off x="7532476" y="1909717"/>
            <a:ext cx="1535501" cy="92333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and Resource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6755136" y="2250224"/>
            <a:ext cx="726235" cy="2423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49" y="942458"/>
            <a:ext cx="5396951" cy="415773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922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adapt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portfolio scheduling to our problem?</a:t>
            </a:r>
            <a:endParaRPr lang="zh-CN" altLang="en-US" dirty="0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5" y="1190989"/>
            <a:ext cx="4110261" cy="3145608"/>
          </a:xfrm>
        </p:spPr>
      </p:pic>
      <p:sp>
        <p:nvSpPr>
          <p:cNvPr id="10" name="右箭头 9"/>
          <p:cNvSpPr/>
          <p:nvPr/>
        </p:nvSpPr>
        <p:spPr>
          <a:xfrm>
            <a:off x="3968152" y="2320506"/>
            <a:ext cx="905774" cy="281015"/>
          </a:xfrm>
          <a:prstGeom prst="rightArrow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44" y="1236000"/>
            <a:ext cx="4124709" cy="313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4" cy="8572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apply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Q-Learning technique to our problem?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1200150"/>
            <a:ext cx="8215218" cy="34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evaluate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Q-Learning-based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 scheduler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Real-world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 prototype implementation</a:t>
            </a:r>
          </a:p>
          <a:p>
            <a:r>
              <a:rPr lang="en-US" altLang="zh-CN" dirty="0">
                <a:latin typeface="Times New Roman"/>
              </a:rPr>
              <a:t>Realistic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xperimental environment: DAS-5</a:t>
            </a:r>
          </a:p>
          <a:p>
            <a:pPr lvl="1"/>
            <a:r>
              <a:rPr lang="en-US" altLang="zh-CN" dirty="0">
                <a:latin typeface="Times New Roman"/>
              </a:rPr>
              <a:t>DAS </a:t>
            </a:r>
            <a:r>
              <a:rPr lang="en-US" altLang="zh-CN" dirty="0" smtClean="0">
                <a:latin typeface="Times New Roman"/>
              </a:rPr>
              <a:t>is often </a:t>
            </a:r>
            <a:r>
              <a:rPr lang="en-US" altLang="zh-CN" dirty="0">
                <a:latin typeface="Times New Roman"/>
              </a:rPr>
              <a:t>used to emulate cloud </a:t>
            </a:r>
            <a:r>
              <a:rPr lang="en-US" altLang="zh-CN" dirty="0" smtClean="0">
                <a:latin typeface="Times New Roman"/>
              </a:rPr>
              <a:t>operations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Master node; 3-50 Client nodes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CPU: Intel E5-2630v3 2.4GHz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Network: 1 GB/s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5007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6" y="205979"/>
            <a:ext cx="8434292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latin typeface="Times New Roman"/>
              </a:rPr>
              <a:t>Synthetic Experimental workload, with realistic parameters derived from real-world deployment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54" y="1273296"/>
            <a:ext cx="6108652" cy="343337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904449" y="1273297"/>
            <a:ext cx="2265641" cy="1674620"/>
            <a:chOff x="6904449" y="1273297"/>
            <a:chExt cx="2265641" cy="1674620"/>
          </a:xfrm>
        </p:grpSpPr>
        <p:sp>
          <p:nvSpPr>
            <p:cNvPr id="6" name="矩形 5"/>
            <p:cNvSpPr/>
            <p:nvPr/>
          </p:nvSpPr>
          <p:spPr>
            <a:xfrm>
              <a:off x="7480204" y="1783535"/>
              <a:ext cx="168988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66309" y="1611437"/>
              <a:ext cx="1674620" cy="99833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904450" y="2729669"/>
            <a:ext cx="1694971" cy="1674620"/>
            <a:chOff x="6904450" y="2729669"/>
            <a:chExt cx="1694971" cy="1674620"/>
          </a:xfrm>
        </p:grpSpPr>
        <p:sp>
          <p:nvSpPr>
            <p:cNvPr id="10" name="矩形 9"/>
            <p:cNvSpPr/>
            <p:nvPr/>
          </p:nvSpPr>
          <p:spPr>
            <a:xfrm>
              <a:off x="7480204" y="3274593"/>
              <a:ext cx="11192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Static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66310" y="3067809"/>
              <a:ext cx="1674620" cy="998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0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47666" y="4706771"/>
            <a:ext cx="4612943" cy="436729"/>
          </a:xfrm>
          <a:noFill/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nl-NL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</a:t>
            </a:r>
            <a:r>
              <a:rPr lang="nl-NL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deadline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-constraints!</a:t>
            </a:r>
            <a:endParaRPr lang="nl-NL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376618" y="205979"/>
            <a:ext cx="7486299" cy="8572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eadline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etrics: 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Expired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orkflows (#Clients Nodes: 3)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19" y="1364922"/>
            <a:ext cx="6447999" cy="3056953"/>
          </a:xfrm>
          <a:prstGeom prst="rect">
            <a:avLst/>
          </a:prstGeom>
        </p:spPr>
      </p:pic>
      <p:sp>
        <p:nvSpPr>
          <p:cNvPr id="4" name="下箭头 3"/>
          <p:cNvSpPr/>
          <p:nvPr/>
        </p:nvSpPr>
        <p:spPr>
          <a:xfrm>
            <a:off x="2266649" y="3663800"/>
            <a:ext cx="169600" cy="205858"/>
          </a:xfrm>
          <a:prstGeom prst="downArrow">
            <a:avLst/>
          </a:prstGeom>
          <a:solidFill>
            <a:srgbClr val="00A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3896720" y="3663800"/>
            <a:ext cx="169600" cy="205858"/>
          </a:xfrm>
          <a:prstGeom prst="downArrow">
            <a:avLst/>
          </a:prstGeom>
          <a:solidFill>
            <a:srgbClr val="00A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5405961" y="3681565"/>
            <a:ext cx="169600" cy="205858"/>
          </a:xfrm>
          <a:prstGeom prst="downArrow">
            <a:avLst/>
          </a:prstGeom>
          <a:solidFill>
            <a:srgbClr val="00A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6910454" y="3667562"/>
            <a:ext cx="169600" cy="205858"/>
          </a:xfrm>
          <a:prstGeom prst="downArrow">
            <a:avLst/>
          </a:prstGeom>
          <a:solidFill>
            <a:srgbClr val="00A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88320" y="3329008"/>
            <a:ext cx="52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630" y="3325246"/>
            <a:ext cx="613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2288" y="3329008"/>
            <a:ext cx="613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8364" y="3343011"/>
            <a:ext cx="613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 animBg="1"/>
      <p:bldP spid="9" grpId="0"/>
      <p:bldP spid="10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772404" y="16173"/>
            <a:ext cx="7090513" cy="130766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Metrics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performance across portfolio schedulers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(#Clients Nodes: 3)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514901" y="4693125"/>
            <a:ext cx="7165075" cy="450375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ANANKE has better performance with static workloads!</a:t>
            </a:r>
            <a:endParaRPr lang="nl-NL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6" y="1323833"/>
            <a:ext cx="6046299" cy="32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4025" y="222177"/>
            <a:ext cx="7143750" cy="83509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Elasticity: Supply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Demand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Auto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calers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ANANKE implementations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baselines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Supply: Number of active threads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Demand: Number of running and near deadline workflows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4025" y="222177"/>
            <a:ext cx="7143750" cy="83509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and Demand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542196" y="4677774"/>
            <a:ext cx="7014949" cy="450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ANANKE has the best elasticity among the candidates!</a:t>
            </a:r>
            <a:endParaRPr lang="nl-NL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7" y="992843"/>
            <a:ext cx="8237129" cy="35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egradation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9" y="1172346"/>
            <a:ext cx="6360392" cy="3140157"/>
          </a:xfrm>
        </p:spPr>
      </p:pic>
      <p:sp>
        <p:nvSpPr>
          <p:cNvPr id="3" name="矩形 2"/>
          <p:cNvSpPr/>
          <p:nvPr/>
        </p:nvSpPr>
        <p:spPr>
          <a:xfrm>
            <a:off x="1583140" y="4312503"/>
            <a:ext cx="7037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ANANKE has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user-experienced performance with the lowest resource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cost!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159" y="878563"/>
            <a:ext cx="268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cost: Lower is better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4781" y="878563"/>
            <a:ext cx="319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Degradation: Closer to zero is better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4588948" y="1540310"/>
            <a:ext cx="124359" cy="152692"/>
          </a:xfrm>
          <a:prstGeom prst="triangle">
            <a:avLst/>
          </a:prstGeom>
          <a:solidFill>
            <a:srgbClr val="00A6D6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 flipV="1">
            <a:off x="4588948" y="2942393"/>
            <a:ext cx="124359" cy="152692"/>
          </a:xfrm>
          <a:prstGeom prst="triangle">
            <a:avLst/>
          </a:prstGeom>
          <a:solidFill>
            <a:srgbClr val="00A6D6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 flipV="1">
            <a:off x="7432567" y="1539087"/>
            <a:ext cx="124359" cy="152692"/>
          </a:xfrm>
          <a:prstGeom prst="triangle">
            <a:avLst/>
          </a:prstGeom>
          <a:solidFill>
            <a:srgbClr val="00A6D6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 flipV="1">
            <a:off x="7432567" y="2941170"/>
            <a:ext cx="124359" cy="152692"/>
          </a:xfrm>
          <a:prstGeom prst="triangle">
            <a:avLst/>
          </a:prstGeom>
          <a:solidFill>
            <a:srgbClr val="00A6D6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2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workflow?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04" y="960816"/>
            <a:ext cx="5184351" cy="3888264"/>
          </a:xfrm>
        </p:spPr>
      </p:pic>
    </p:spTree>
    <p:extLst>
      <p:ext uri="{BB962C8B-B14F-4D97-AF65-F5344CB8AC3E}">
        <p14:creationId xmlns:p14="http://schemas.microsoft.com/office/powerpoint/2010/main" val="22961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28" y="1063229"/>
            <a:ext cx="5147222" cy="37679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en-US" altLang="zh-CN" dirty="0" smtClean="0"/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auto-scalers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7175" y="1333500"/>
            <a:ext cx="3633883" cy="361555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methods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Pairwise Comparison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Fractional Difference Comparison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related metrics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system-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user-oriented metrics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 the thesis</a:t>
            </a:r>
          </a:p>
        </p:txBody>
      </p:sp>
      <p:sp>
        <p:nvSpPr>
          <p:cNvPr id="7" name="Rectangle 19"/>
          <p:cNvSpPr/>
          <p:nvPr/>
        </p:nvSpPr>
        <p:spPr>
          <a:xfrm>
            <a:off x="1119115" y="2355493"/>
            <a:ext cx="6984849" cy="811971"/>
          </a:xfrm>
          <a:prstGeom prst="rect">
            <a:avLst/>
          </a:prstGeom>
          <a:solidFill>
            <a:srgbClr val="00A6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ANANKE has the best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elasticity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esign and implement ANANKE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Q-learning based portfolio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industrial workflows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through real-world experiments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etter user-experienced performance, resource utilization and elasticity for relatively static workloads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highly dynamic workloads, using Q-learning is less beneficial, but still positive</a:t>
            </a:r>
          </a:p>
        </p:txBody>
      </p:sp>
    </p:spTree>
    <p:extLst>
      <p:ext uri="{BB962C8B-B14F-4D97-AF65-F5344CB8AC3E}">
        <p14:creationId xmlns:p14="http://schemas.microsoft.com/office/powerpoint/2010/main" val="25702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dirty="0">
                <a:latin typeface="Times New Roman"/>
              </a:rPr>
              <a:t>D</a:t>
            </a:r>
            <a:r>
              <a:rPr lang="en-US" altLang="zh-CN" dirty="0" smtClean="0">
                <a:latin typeface="Times New Roman"/>
              </a:rPr>
              <a:t>ifferent type of simulators</a:t>
            </a:r>
          </a:p>
          <a:p>
            <a:pPr lvl="0"/>
            <a:r>
              <a:rPr lang="en-US" altLang="zh-CN" dirty="0">
                <a:latin typeface="Times New Roman"/>
              </a:rPr>
              <a:t>D</a:t>
            </a:r>
            <a:r>
              <a:rPr lang="en-US" altLang="zh-CN" dirty="0" smtClean="0">
                <a:latin typeface="Times New Roman"/>
              </a:rPr>
              <a:t>ifferent learning techniques</a:t>
            </a:r>
          </a:p>
          <a:p>
            <a:pPr lvl="0"/>
            <a:r>
              <a:rPr lang="en-US" altLang="zh-CN" dirty="0" smtClean="0">
                <a:latin typeface="Times New Roman"/>
                <a:cs typeface="Times New Roman" panose="02020603050405020304" pitchFamily="18" charset="0"/>
              </a:rPr>
              <a:t>Advanced </a:t>
            </a:r>
            <a:r>
              <a:rPr lang="en-US" altLang="zh-CN" dirty="0" smtClean="0">
                <a:latin typeface="Times New Roman"/>
              </a:rPr>
              <a:t>mechanism to control/restrict the </a:t>
            </a:r>
            <a:r>
              <a:rPr lang="en-US" altLang="zh-CN" dirty="0" smtClean="0">
                <a:latin typeface="Times New Roman"/>
                <a:cs typeface="Times New Roman" panose="02020603050405020304" pitchFamily="18" charset="0"/>
              </a:rPr>
              <a:t>simulation time</a:t>
            </a:r>
          </a:p>
          <a:p>
            <a:pPr lvl="0"/>
            <a:r>
              <a:rPr lang="en-US" altLang="zh-CN" dirty="0" smtClean="0">
                <a:latin typeface="Times New Roman"/>
                <a:cs typeface="Times New Roman" panose="02020603050405020304" pitchFamily="18" charset="0"/>
              </a:rPr>
              <a:t>Apply on hybrid environment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679" y="1609725"/>
            <a:ext cx="7028748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07079" y="2852382"/>
            <a:ext cx="7028748" cy="883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concept for auto scaling: Demand and Supply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82" y="1391922"/>
            <a:ext cx="4783671" cy="3142489"/>
          </a:xfrm>
          <a:prstGeom prst="rect">
            <a:avLst/>
          </a:prstGeom>
        </p:spPr>
      </p:pic>
      <p:sp>
        <p:nvSpPr>
          <p:cNvPr id="7" name="Rectangle 19"/>
          <p:cNvSpPr/>
          <p:nvPr/>
        </p:nvSpPr>
        <p:spPr>
          <a:xfrm>
            <a:off x="1063799" y="2510280"/>
            <a:ext cx="7456174" cy="905774"/>
          </a:xfrm>
          <a:prstGeom prst="rect">
            <a:avLst/>
          </a:prstGeom>
          <a:solidFill>
            <a:srgbClr val="00A6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Over- and under- provisioning </a:t>
            </a:r>
          </a:p>
          <a:p>
            <a:pPr algn="ctr"/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avoided</a:t>
            </a:r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1506145" y="4729589"/>
            <a:ext cx="71167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Ilyushkin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A., Ali-</a:t>
            </a:r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Eldin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Herbst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N., Papadopoulos, A. V., Bogdan, G., </a:t>
            </a:r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Epema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D., &amp; </a:t>
            </a:r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Iosup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(2016). An Experimental Performance Evaluation of </a:t>
            </a:r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Autoscaling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Algorithms for Complex Workflows. In ACM Symposium on Cloud Computing 2016 (SOCC 2016).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Pairwise Comparison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506144" y="3579962"/>
            <a:ext cx="7366203" cy="690114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value is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1506145" y="4871970"/>
            <a:ext cx="71167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Ilyushkin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A., Ali-</a:t>
            </a:r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Eldin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Herbst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N., Papadopoulos, A. V., Bogdan, G., </a:t>
            </a:r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Epema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D., &amp; </a:t>
            </a:r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Iosup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(2016). An Experimental Performance Evaluation of </a:t>
            </a:r>
            <a:r>
              <a:rPr lang="en-US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Autoscaling</a:t>
            </a:r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Algorithms for Complex Workflows. In ACM Symposium on Cloud Computing 2016 (SOCC 2016).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90" y="1174288"/>
            <a:ext cx="6276975" cy="2047875"/>
          </a:xfrm>
          <a:prstGeom prst="rect">
            <a:avLst/>
          </a:prstGeom>
        </p:spPr>
      </p:pic>
      <p:sp>
        <p:nvSpPr>
          <p:cNvPr id="11" name="Rectangle 19"/>
          <p:cNvSpPr/>
          <p:nvPr/>
        </p:nvSpPr>
        <p:spPr>
          <a:xfrm>
            <a:off x="352569" y="2227063"/>
            <a:ext cx="8583284" cy="1104180"/>
          </a:xfrm>
          <a:prstGeom prst="rect">
            <a:avLst/>
          </a:prstGeom>
          <a:solidFill>
            <a:srgbClr val="00A6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ANANKE with vertical scaling outperforms the candidates in static and dynamic workloads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Fractional Difference Comparison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772404" y="3726611"/>
            <a:ext cx="7090513" cy="108909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value is better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063227"/>
            <a:ext cx="5707022" cy="2335579"/>
          </a:xfrm>
          <a:prstGeom prst="rect">
            <a:avLst/>
          </a:prstGeom>
        </p:spPr>
      </p:pic>
      <p:sp>
        <p:nvSpPr>
          <p:cNvPr id="6" name="Rectangle 19"/>
          <p:cNvSpPr/>
          <p:nvPr/>
        </p:nvSpPr>
        <p:spPr>
          <a:xfrm>
            <a:off x="352569" y="2227063"/>
            <a:ext cx="8583284" cy="1104180"/>
          </a:xfrm>
          <a:prstGeom prst="rect">
            <a:avLst/>
          </a:prstGeom>
          <a:solidFill>
            <a:srgbClr val="00A6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ANANKE with vertical scaling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horizontal scaling ability performs best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Comprehensive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702234"/>
            <a:ext cx="7091363" cy="2612156"/>
          </a:xfrm>
        </p:spPr>
      </p:pic>
    </p:spTree>
    <p:extLst>
      <p:ext uri="{BB962C8B-B14F-4D97-AF65-F5344CB8AC3E}">
        <p14:creationId xmlns:p14="http://schemas.microsoft.com/office/powerpoint/2010/main" val="18672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Research Questions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adapt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 scheduling?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learning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historical information?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the learning-based portfolio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scheduler?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05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914" y="205979"/>
            <a:ext cx="8630004" cy="85725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Auto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 metrics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(Accuracy)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9525" y="1143194"/>
                <a:ext cx="3870162" cy="127599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Under-provisioning Accuracy</a:t>
                </a:r>
              </a:p>
              <a:p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𝑟𝑒𝑠𝑜𝑢𝑟𝑐𝑒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𝑢𝑛𝑑𝑒𝑟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_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𝑝𝑟𝑜𝑣𝑖𝑠𝑖𝑜𝑛𝑖𝑛𝑔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𝑇𝑜𝑡𝑎𝑙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𝑟𝑒𝑠𝑜𝑢𝑟𝑐𝑒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525" y="1143194"/>
                <a:ext cx="3870162" cy="1275990"/>
              </a:xfrm>
              <a:prstGeom prst="rect">
                <a:avLst/>
              </a:prstGeom>
              <a:blipFill rotWithShape="1">
                <a:blip r:embed="rId2"/>
                <a:stretch>
                  <a:fillRect l="-2355" t="-331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4457" y="2586873"/>
                <a:ext cx="3693832" cy="127599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Over-provisioning Accuracy</a:t>
                </a:r>
              </a:p>
              <a:p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𝑟𝑒𝑠𝑜𝑢𝑟𝑐𝑒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𝑜𝑣𝑒𝑟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_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𝑝𝑟𝑜𝑣𝑖𝑠𝑖𝑜𝑛𝑖𝑛𝑔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𝑇𝑜𝑡𝑎𝑙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𝑟𝑒𝑠𝑜𝑢𝑟𝑐𝑒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57" y="2586873"/>
                <a:ext cx="3693832" cy="1275990"/>
              </a:xfrm>
              <a:prstGeom prst="rect">
                <a:avLst/>
              </a:prstGeom>
              <a:blipFill rotWithShape="1">
                <a:blip r:embed="rId3"/>
                <a:stretch>
                  <a:fillRect l="-2303" t="-3302" r="-82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1143194"/>
            <a:ext cx="4811502" cy="31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in industrial applications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ensor data processing is commonly defined as workflows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industrial applications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24" y="2695010"/>
            <a:ext cx="635402" cy="7594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43" y="2695011"/>
            <a:ext cx="759445" cy="759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28" y="2695011"/>
            <a:ext cx="1215201" cy="759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29" y="3310698"/>
            <a:ext cx="2494797" cy="18328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92" y="2613601"/>
            <a:ext cx="897147" cy="8971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01" y="2708872"/>
            <a:ext cx="706603" cy="7066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04" y="2669890"/>
            <a:ext cx="797287" cy="784566"/>
          </a:xfrm>
          <a:prstGeom prst="rect">
            <a:avLst/>
          </a:prstGeom>
        </p:spPr>
      </p:pic>
      <p:sp>
        <p:nvSpPr>
          <p:cNvPr id="15" name="圆角右箭头 14"/>
          <p:cNvSpPr/>
          <p:nvPr/>
        </p:nvSpPr>
        <p:spPr>
          <a:xfrm rot="10800000" flipH="1">
            <a:off x="3147461" y="3435330"/>
            <a:ext cx="763772" cy="78123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870"/>
            </a:avLst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右箭头 15"/>
          <p:cNvSpPr/>
          <p:nvPr/>
        </p:nvSpPr>
        <p:spPr>
          <a:xfrm rot="5400000" flipH="1">
            <a:off x="6812464" y="3426600"/>
            <a:ext cx="763772" cy="78123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870"/>
            </a:avLst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1884721" y="3834675"/>
            <a:ext cx="6984849" cy="556273"/>
          </a:xfrm>
          <a:prstGeom prst="rect">
            <a:avLst/>
          </a:prstGeom>
          <a:solidFill>
            <a:srgbClr val="00A6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sequence of the dependent tasks</a:t>
            </a:r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4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8" y="205979"/>
            <a:ext cx="8664509" cy="85725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Auto scaling metrics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Timeshare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93907" y="1283349"/>
                <a:ext cx="4116961" cy="127599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Under-provisioning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Timeshare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𝑇𝑖𝑚𝑒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𝑜𝑓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𝑢𝑛𝑑𝑒𝑟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_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𝑝𝑟𝑜𝑣𝑖𝑠𝑖𝑜𝑛𝑖𝑛𝑔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𝑠𝑡𝑎𝑡𝑒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𝑇𝑜𝑡𝑎𝑙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𝑡𝑖𝑚𝑒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07" y="1283349"/>
                <a:ext cx="4116961" cy="1275990"/>
              </a:xfrm>
              <a:prstGeom prst="rect">
                <a:avLst/>
              </a:prstGeom>
              <a:blipFill rotWithShape="1">
                <a:blip r:embed="rId3"/>
                <a:stretch>
                  <a:fillRect l="-2065" t="-37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93907" y="2685900"/>
                <a:ext cx="3927101" cy="127599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Over-provisioning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Timeshare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𝑇𝑖𝑚𝑒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𝑜𝑓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zh-CN" sz="2400" i="1">
                            <a:latin typeface="Cambria Math"/>
                          </a:rPr>
                          <m:t>𝑜𝑣𝑒𝑟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_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𝑝𝑟𝑜𝑣𝑖𝑠𝑖𝑜𝑛𝑖𝑛𝑔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effectLst/>
                            <a:latin typeface="Cambria Math"/>
                          </a:rPr>
                          <m:t>𝑠𝑡𝑎𝑡𝑒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𝑇𝑜𝑡𝑎𝑙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𝑡𝑖𝑚𝑒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07" y="2685900"/>
                <a:ext cx="3927101" cy="1275990"/>
              </a:xfrm>
              <a:prstGeom prst="rect">
                <a:avLst/>
              </a:prstGeom>
              <a:blipFill rotWithShape="1">
                <a:blip r:embed="rId4"/>
                <a:stretch>
                  <a:fillRect l="-2164" t="-331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1143193"/>
            <a:ext cx="4580626" cy="30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2332" y="1163359"/>
            <a:ext cx="403335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fraction of time the supply and demand curves move in opposite directions.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408" y="205979"/>
            <a:ext cx="8664509" cy="85725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Auto scaling metrics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332" y="2715927"/>
            <a:ext cx="40333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fraction of time the supply and demand curves move towards each others.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4" y="979488"/>
            <a:ext cx="4853347" cy="34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Decision Table in Q-Learning based Policy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772404" y="3303917"/>
                <a:ext cx="7090513" cy="15117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format of State or Action will leads to different Table size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𝑇𝑎𝑏𝑙𝑒</m:t>
                    </m:r>
                    <m:r>
                      <a:rPr lang="en-US" altLang="zh-CN" i="1" dirty="0">
                        <a:latin typeface="Cambria Math"/>
                      </a:rPr>
                      <m:t> </m:t>
                    </m:r>
                    <m:r>
                      <a:rPr lang="en-US" altLang="zh-CN" i="1" dirty="0">
                        <a:latin typeface="Cambria Math"/>
                      </a:rPr>
                      <m:t>𝑆𝑖𝑧𝑒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𝑠𝑖𝑧𝑒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  <m:r>
                      <a:rPr lang="en-US" altLang="zh-CN" i="1">
                        <a:latin typeface="Cambria Math"/>
                      </a:rPr>
                      <m:t>𝑜𝑓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  <m:r>
                      <a:rPr lang="en-US" altLang="zh-CN" i="1">
                        <a:latin typeface="Cambria Math"/>
                      </a:rPr>
                      <m:t>𝑎𝑐𝑡𝑖𝑜𝑛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  <m:r>
                      <a:rPr lang="en-US" altLang="zh-CN" i="1">
                        <a:latin typeface="Cambria Math"/>
                      </a:rPr>
                      <m:t>𝑠𝑒𝑡</m:t>
                    </m:r>
                    <m:r>
                      <a:rPr lang="en-US" altLang="zh-CN" i="1">
                        <a:latin typeface="Cambria Math"/>
                      </a:rPr>
                      <m:t> ×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𝑠𝑖𝑧𝑒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𝑠𝑡𝑎𝑡𝑒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𝑠𝑒𝑡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2404" y="3303917"/>
                <a:ext cx="7090513" cy="1511784"/>
              </a:xfrm>
              <a:blipFill rotWithShape="1">
                <a:blip r:embed="rId2"/>
                <a:stretch>
                  <a:fillRect l="-1376" t="-6048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6" y="1194801"/>
            <a:ext cx="7721790" cy="20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Different Configuration Setting in Determining State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92" y="1200150"/>
            <a:ext cx="6074479" cy="3616325"/>
          </a:xfrm>
        </p:spPr>
      </p:pic>
    </p:spTree>
    <p:extLst>
      <p:ext uri="{BB962C8B-B14F-4D97-AF65-F5344CB8AC3E}">
        <p14:creationId xmlns:p14="http://schemas.microsoft.com/office/powerpoint/2010/main" val="29106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Different Configuration Setting in Determining Action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07" y="1200150"/>
            <a:ext cx="6044848" cy="3616325"/>
          </a:xfrm>
        </p:spPr>
      </p:pic>
    </p:spTree>
    <p:extLst>
      <p:ext uri="{BB962C8B-B14F-4D97-AF65-F5344CB8AC3E}">
        <p14:creationId xmlns:p14="http://schemas.microsoft.com/office/powerpoint/2010/main" val="17974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Policy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 Size Impact on Workflow Performance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14" y="1200150"/>
            <a:ext cx="5881434" cy="3616325"/>
          </a:xfrm>
        </p:spPr>
      </p:pic>
    </p:spTree>
    <p:extLst>
      <p:ext uri="{BB962C8B-B14F-4D97-AF65-F5344CB8AC3E}">
        <p14:creationId xmlns:p14="http://schemas.microsoft.com/office/powerpoint/2010/main" val="12100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workflows have special features and requirements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workloads in production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patterns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 collect data with a constant rate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 constraints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asserts in real time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Workloads may evolve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type of sensor data is introduced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type of sensor is applied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clouds to reduce cost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an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scheduler!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37" y="1696406"/>
            <a:ext cx="956994" cy="10157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68" y="2800754"/>
            <a:ext cx="1002552" cy="10025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95" y="3803306"/>
            <a:ext cx="997866" cy="997866"/>
          </a:xfrm>
          <a:prstGeom prst="rect">
            <a:avLst/>
          </a:prstGeom>
        </p:spPr>
      </p:pic>
      <p:sp>
        <p:nvSpPr>
          <p:cNvPr id="8" name="圆角右箭头 7"/>
          <p:cNvSpPr/>
          <p:nvPr/>
        </p:nvSpPr>
        <p:spPr>
          <a:xfrm rot="5400000">
            <a:off x="4114986" y="1397527"/>
            <a:ext cx="573282" cy="218679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870"/>
            </a:avLst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 flipV="1">
            <a:off x="5275570" y="3853984"/>
            <a:ext cx="2186798" cy="61495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870"/>
            </a:avLst>
          </a:prstGeom>
          <a:solidFill>
            <a:srgbClr val="00A6D6"/>
          </a:solidFill>
          <a:ln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1884719" y="2791989"/>
            <a:ext cx="6984849" cy="1025739"/>
          </a:xfrm>
          <a:prstGeom prst="rect">
            <a:avLst/>
          </a:prstGeom>
          <a:solidFill>
            <a:srgbClr val="00A6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features of industrial workflows</a:t>
            </a:r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workflows 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cheduler?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/>
          <p:nvPr/>
        </p:nvSpPr>
        <p:spPr>
          <a:xfrm>
            <a:off x="1441238" y="4039737"/>
            <a:ext cx="6984849" cy="918182"/>
          </a:xfrm>
          <a:prstGeom prst="rect">
            <a:avLst/>
          </a:prstGeom>
          <a:solidFill>
            <a:srgbClr val="00A6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scientifically challenging to cover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features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40099" y="1215339"/>
            <a:ext cx="4425455" cy="2519672"/>
            <a:chOff x="2327198" y="1247678"/>
            <a:chExt cx="4212469" cy="2340000"/>
          </a:xfrm>
        </p:grpSpPr>
        <p:sp>
          <p:nvSpPr>
            <p:cNvPr id="5" name="椭圆 4"/>
            <p:cNvSpPr/>
            <p:nvPr/>
          </p:nvSpPr>
          <p:spPr>
            <a:xfrm>
              <a:off x="4199667" y="1247678"/>
              <a:ext cx="2340000" cy="2340000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Industrial</a:t>
              </a:r>
            </a:p>
            <a:p>
              <a:pPr algn="ctr"/>
              <a:r>
                <a:rPr lang="en-US" altLang="zh-CN" sz="24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Workflow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327198" y="1247678"/>
              <a:ext cx="2340000" cy="2340000"/>
            </a:xfrm>
            <a:prstGeom prst="ellipse">
              <a:avLst/>
            </a:prstGeom>
            <a:noFill/>
            <a:ln w="57150">
              <a:solidFill>
                <a:srgbClr val="00A6D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Scientific Workflow</a:t>
              </a:r>
              <a:endParaRPr lang="zh-CN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83" y="291307"/>
            <a:ext cx="722247" cy="7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Portfolio Scheduler, Why?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04" y="1063229"/>
            <a:ext cx="6107209" cy="3755365"/>
          </a:xfrm>
        </p:spPr>
      </p:pic>
      <p:sp>
        <p:nvSpPr>
          <p:cNvPr id="7" name="矩形 6"/>
          <p:cNvSpPr/>
          <p:nvPr/>
        </p:nvSpPr>
        <p:spPr>
          <a:xfrm>
            <a:off x="3647998" y="1937995"/>
            <a:ext cx="876301" cy="723900"/>
          </a:xfrm>
          <a:prstGeom prst="rect">
            <a:avLst/>
          </a:prstGeom>
          <a:noFill/>
          <a:ln w="28575">
            <a:solidFill>
              <a:srgbClr val="00A6D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46828" y="1628432"/>
            <a:ext cx="676275" cy="619126"/>
          </a:xfrm>
          <a:prstGeom prst="rect">
            <a:avLst/>
          </a:prstGeom>
          <a:noFill/>
          <a:ln w="28575">
            <a:solidFill>
              <a:srgbClr val="00A6D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49573" y="3825421"/>
            <a:ext cx="1530000" cy="396000"/>
          </a:xfrm>
          <a:prstGeom prst="rect">
            <a:avLst/>
          </a:prstGeom>
          <a:noFill/>
          <a:ln w="38100"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66629" y="3843421"/>
            <a:ext cx="1530000" cy="378000"/>
          </a:xfrm>
          <a:prstGeom prst="rect">
            <a:avLst/>
          </a:prstGeom>
          <a:noFill/>
          <a:ln w="38100"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87104" y="2183686"/>
            <a:ext cx="1620000" cy="1190695"/>
          </a:xfrm>
          <a:prstGeom prst="rect">
            <a:avLst/>
          </a:prstGeom>
          <a:noFill/>
          <a:ln w="28575">
            <a:solidFill>
              <a:srgbClr val="00A6D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7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Q-Learning Algorithm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47" y="1063229"/>
            <a:ext cx="6681431" cy="3616325"/>
          </a:xfrm>
        </p:spPr>
      </p:pic>
      <p:sp>
        <p:nvSpPr>
          <p:cNvPr id="4" name="矩形 3"/>
          <p:cNvSpPr/>
          <p:nvPr/>
        </p:nvSpPr>
        <p:spPr>
          <a:xfrm>
            <a:off x="4526233" y="4192109"/>
            <a:ext cx="1260000" cy="396000"/>
          </a:xfrm>
          <a:prstGeom prst="rect">
            <a:avLst/>
          </a:prstGeom>
          <a:noFill/>
          <a:ln w="38100"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26233" y="1690510"/>
            <a:ext cx="1260000" cy="396000"/>
          </a:xfrm>
          <a:prstGeom prst="rect">
            <a:avLst/>
          </a:prstGeom>
          <a:noFill/>
          <a:ln w="38100">
            <a:solidFill>
              <a:srgbClr val="00A6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9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76464" y="1768820"/>
            <a:ext cx="3903259" cy="534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06237" y="1768820"/>
            <a:ext cx="2247148" cy="534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8214" y="1600822"/>
            <a:ext cx="7090513" cy="857250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Q-Learning + Portfolio Scheduling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1822940" y="2709862"/>
            <a:ext cx="6984849" cy="657225"/>
          </a:xfrm>
          <a:prstGeom prst="rect">
            <a:avLst/>
          </a:prstGeom>
          <a:solidFill>
            <a:srgbClr val="00A6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advantage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patterns</a:t>
            </a:r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9"/>
          <p:cNvSpPr/>
          <p:nvPr/>
        </p:nvSpPr>
        <p:spPr>
          <a:xfrm>
            <a:off x="1788214" y="3707499"/>
            <a:ext cx="6984849" cy="933451"/>
          </a:xfrm>
          <a:prstGeom prst="rect">
            <a:avLst/>
          </a:prstGeom>
          <a:solidFill>
            <a:srgbClr val="00A6D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 the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workload evolution and deadline constraints</a:t>
            </a:r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806236" y="1178989"/>
            <a:ext cx="7106464" cy="85725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1719431" y="321739"/>
            <a:ext cx="7106464" cy="85725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approach: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23526</TotalTime>
  <Words>2791</Words>
  <Application>Microsoft Office PowerPoint</Application>
  <PresentationFormat>全屏显示(16:9)</PresentationFormat>
  <Paragraphs>292</Paragraphs>
  <Slides>35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Office Theme</vt:lpstr>
      <vt:lpstr>Custom Design</vt:lpstr>
      <vt:lpstr>ANANKE: a Q-Learning based Portfolio Scheduler for Complex Industrial Workflows</vt:lpstr>
      <vt:lpstr>What is a workflow?</vt:lpstr>
      <vt:lpstr>Workflows are used in industrial applications</vt:lpstr>
      <vt:lpstr>Industrial workflows have special features and requirements</vt:lpstr>
      <vt:lpstr>Use clouds to reduce cost</vt:lpstr>
      <vt:lpstr>Scientific workflows scheduler?</vt:lpstr>
      <vt:lpstr>Standard Portfolio Scheduler, Why?</vt:lpstr>
      <vt:lpstr>Standard Q-Learning Algorithm</vt:lpstr>
      <vt:lpstr>Q-Learning + Portfolio Scheduling </vt:lpstr>
      <vt:lpstr>The Smart Connect Framework at Shell</vt:lpstr>
      <vt:lpstr>How to adapt the standard portfolio scheduling to our problem?</vt:lpstr>
      <vt:lpstr>How to apply the Q-Learning technique to our problem?</vt:lpstr>
      <vt:lpstr>How to evaluate the Q-Learning-based portfolio scheduler?</vt:lpstr>
      <vt:lpstr>Synthetic Experimental workload, with realistic parameters derived from real-world deployment</vt:lpstr>
      <vt:lpstr>Key Deadline Metrics:  Expired Workflows (#Clients Nodes: 3)</vt:lpstr>
      <vt:lpstr>Key User Metrics: Workflow performance across portfolio schedulers (#Clients Nodes: 3)</vt:lpstr>
      <vt:lpstr>Elasticity: Supply and Demand </vt:lpstr>
      <vt:lpstr>Supply and Demand Analysis</vt:lpstr>
      <vt:lpstr>Performance Degradation Analysis</vt:lpstr>
      <vt:lpstr>Comprehensive Comparison between auto-scalers</vt:lpstr>
      <vt:lpstr>Conclusion</vt:lpstr>
      <vt:lpstr>Future Work</vt:lpstr>
      <vt:lpstr>Thanks</vt:lpstr>
      <vt:lpstr>Key concept for auto scaling: Demand and Supply</vt:lpstr>
      <vt:lpstr>Pairwise Comparison</vt:lpstr>
      <vt:lpstr>Fractional Difference Comparison</vt:lpstr>
      <vt:lpstr>Appendix: Comprehensive Comparison Results</vt:lpstr>
      <vt:lpstr>Appendix: Research Questions</vt:lpstr>
      <vt:lpstr>Appendix: Auto scaling metrics (Accuracy)</vt:lpstr>
      <vt:lpstr>Appendix: Auto scaling metrics (Timeshare)</vt:lpstr>
      <vt:lpstr>Appendix: Auto scaling metrics (instability)</vt:lpstr>
      <vt:lpstr>Appendix: Decision Table in Q-Learning based Policy</vt:lpstr>
      <vt:lpstr>Appendix: Different Configuration Setting in Determining State</vt:lpstr>
      <vt:lpstr>Appendix: Different Configuration Setting in Determining Action</vt:lpstr>
      <vt:lpstr>Appendix: Policy Pool Size Impact on Workflow Performance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alienware</cp:lastModifiedBy>
  <cp:revision>289</cp:revision>
  <dcterms:created xsi:type="dcterms:W3CDTF">2015-07-09T11:57:30Z</dcterms:created>
  <dcterms:modified xsi:type="dcterms:W3CDTF">2017-06-28T07:03:50Z</dcterms:modified>
</cp:coreProperties>
</file>