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</p:sldIdLst>
  <p:sldSz cy="5143500" cx="9144000"/>
  <p:notesSz cx="6858000" cy="9144000"/>
  <p:embeddedFontLst>
    <p:embeddedFont>
      <p:font typeface="Robo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22" Type="http://schemas.openxmlformats.org/officeDocument/2006/relationships/slide" Target="slides/slide18.xml"/><Relationship Id="rId44" Type="http://schemas.openxmlformats.org/officeDocument/2006/relationships/font" Target="fonts/Roboto-regular.fntdata"/><Relationship Id="rId21" Type="http://schemas.openxmlformats.org/officeDocument/2006/relationships/slide" Target="slides/slide17.xml"/><Relationship Id="rId43" Type="http://schemas.openxmlformats.org/officeDocument/2006/relationships/slide" Target="slides/slide39.xml"/><Relationship Id="rId24" Type="http://schemas.openxmlformats.org/officeDocument/2006/relationships/slide" Target="slides/slide20.xml"/><Relationship Id="rId46" Type="http://schemas.openxmlformats.org/officeDocument/2006/relationships/font" Target="fonts/Roboto-italic.fntdata"/><Relationship Id="rId23" Type="http://schemas.openxmlformats.org/officeDocument/2006/relationships/slide" Target="slides/slide19.xml"/><Relationship Id="rId45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schemas.openxmlformats.org/officeDocument/2006/relationships/font" Target="fonts/Roboto-boldItalic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Player emulation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Vendorized Minecraft server</a:t>
            </a:r>
            <a:endParaRPr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GB"/>
              <a:t>Results processing and virtual environment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now want to focus on improving the scalabiltiy.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Complex environment → Increased communication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Highest impact: world data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Solution: Introduce inconsistency to improve performance without UX drop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Conits: use three dimensions to model (in)consistency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Example: Far explosives have a large numerical error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someone blows up the casle, it really matters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about Minecraft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Differences between MC and other games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Introduce: example awesomeness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Hint about computation: dynamic pathfinding in Minecraft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Shape 4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Shape 5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Core message: between 0 and 50 → clear improvement in throughput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Shape 5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Dynamic bounds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Multi-hop conits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→ Realistic workloads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Shape 5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Shape 6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Shape 6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conits to reduce consistency.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Shape 6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Introduce conits to reduce consistency.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this house as an example. Instead of deleting it from view, as on the Wii, maybe we can make it less consistent and define a conit for this house: don’t show people decorating the house, but do show a creeper blowing up the house!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Shape 6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hape 6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Shape 6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Number 5 most bought game on Xbox 1. One in three Xbox users have Minecraft.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on Wii switch: docked vs undocked.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 Minecraft is important because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What is the ‘best’ Minecraft server:</a:t>
            </a:r>
            <a:endParaRPr/>
          </a:p>
          <a:p>
            <a:pPr indent="45720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For lots of people</a:t>
            </a:r>
            <a:endParaRPr/>
          </a:p>
          <a:p>
            <a:pPr indent="45720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Works consistently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Note: Opencraft only _starts_ with these two subprojects.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U Delft" type="titleOnly">
  <p:cSld name="TITLE_ONLY">
    <p:bg>
      <p:bgPr>
        <a:solidFill>
          <a:srgbClr val="00A6D6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Shape 44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rgbClr val="00A6D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hyperlink" Target="mailto:opencraft@atlarge-research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295400" y="3953700"/>
            <a:ext cx="1848600" cy="1189800"/>
          </a:xfrm>
          <a:prstGeom prst="rect">
            <a:avLst/>
          </a:prstGeom>
          <a:solidFill>
            <a:srgbClr val="00A6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TU_Delft_logo_White.png" id="65" name="Shape 65"/>
          <p:cNvPicPr preferRelativeResize="0"/>
          <p:nvPr/>
        </p:nvPicPr>
        <p:blipFill rotWithShape="1">
          <a:blip r:embed="rId3">
            <a:alphaModFix/>
          </a:blip>
          <a:srcRect b="29364" l="0" r="0" t="10289"/>
          <a:stretch/>
        </p:blipFill>
        <p:spPr>
          <a:xfrm>
            <a:off x="7403775" y="3953700"/>
            <a:ext cx="1631850" cy="60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/>
          <p:nvPr/>
        </p:nvSpPr>
        <p:spPr>
          <a:xfrm>
            <a:off x="733900" y="435975"/>
            <a:ext cx="7676100" cy="25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rgbClr val="00A6D6"/>
                </a:solidFill>
              </a:rPr>
              <a:t>Opencraft</a:t>
            </a:r>
            <a:endParaRPr sz="8800">
              <a:solidFill>
                <a:srgbClr val="00A6D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A6D6"/>
                </a:solidFill>
              </a:rPr>
              <a:t>Towards Scalable Minecraft-like Environments</a:t>
            </a:r>
            <a:endParaRPr sz="2400">
              <a:solidFill>
                <a:srgbClr val="00A6D6"/>
              </a:solidFill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3179875" y="2960900"/>
            <a:ext cx="31536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Jesse Donkervliet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/>
              <a:t>Jerom van der Sar</a:t>
            </a:r>
            <a:endParaRPr sz="1800" u="sng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Alexandru Iosup</a:t>
            </a:r>
            <a:endParaRPr sz="1800"/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95399" y="4593214"/>
            <a:ext cx="1848600" cy="55015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610600" y="4424450"/>
            <a:ext cx="44349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Contact:	</a:t>
            </a:r>
            <a:r>
              <a:rPr lang="en-GB" sz="1600" u="sng">
                <a:solidFill>
                  <a:schemeClr val="hlink"/>
                </a:solidFill>
                <a:hlinkClick r:id="rId5"/>
              </a:rPr>
              <a:t>opencraft@atlarge-research.com</a:t>
            </a:r>
            <a:br>
              <a:rPr lang="en-GB" sz="1600"/>
            </a:br>
            <a:r>
              <a:rPr lang="en-GB" sz="1600"/>
              <a:t>		www.</a:t>
            </a:r>
            <a:r>
              <a:rPr lang="en-GB" sz="1600"/>
              <a:t>atlarge-research.com/opencraft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Design Overview</a:t>
            </a:r>
            <a:endParaRPr/>
          </a:p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7750" y="722625"/>
            <a:ext cx="5688500" cy="442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1637400" y="890375"/>
            <a:ext cx="4233000" cy="2188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5558875" y="970525"/>
            <a:ext cx="2283900" cy="3725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1670000" y="2831825"/>
            <a:ext cx="4233000" cy="21885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</a:t>
            </a:r>
            <a:r>
              <a:rPr lang="en-GB"/>
              <a:t>: Experimental Setup</a:t>
            </a:r>
            <a:endParaRPr/>
          </a:p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Experiments performed on DAS-5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1 node: Minecraft server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5 nodes: Yardstick player emulation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GB" sz="2400"/>
              <a:t>1 node: Monitoring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Workload</a:t>
            </a:r>
            <a:r>
              <a:rPr lang="en-GB" sz="2400"/>
              <a:t> consist of players that alternate between traveling (walking a large distance)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and interacting (walking many short distances)</a:t>
            </a:r>
            <a:endParaRPr sz="2400"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563" y="793238"/>
            <a:ext cx="31337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Latest Results (1/3)</a:t>
            </a:r>
            <a:endParaRPr/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9937" y="773075"/>
            <a:ext cx="5984126" cy="4370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Latest Results (2/3)</a:t>
            </a:r>
            <a:endParaRPr/>
          </a:p>
        </p:txBody>
      </p:sp>
      <p:sp>
        <p:nvSpPr>
          <p:cNvPr id="181" name="Shape 18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125" y="816725"/>
            <a:ext cx="5852851" cy="432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 rot="-2006196">
            <a:off x="3554889" y="2067214"/>
            <a:ext cx="1410672" cy="44390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3210775" y="2775225"/>
            <a:ext cx="15414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≈ 150 players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Latest Results (3/3)</a:t>
            </a:r>
            <a:endParaRPr/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050" y="810850"/>
            <a:ext cx="6125896" cy="4332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484925" y="203340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</a:t>
            </a:r>
            <a:endParaRPr/>
          </a:p>
        </p:txBody>
      </p:sp>
      <p:sp>
        <p:nvSpPr>
          <p:cNvPr id="197" name="Shape 197"/>
          <p:cNvSpPr txBox="1"/>
          <p:nvPr>
            <p:ph idx="12" type="sldNum"/>
          </p:nvPr>
        </p:nvSpPr>
        <p:spPr>
          <a:xfrm>
            <a:off x="8547516" y="466367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8" name="Shape 198"/>
          <p:cNvSpPr txBox="1"/>
          <p:nvPr/>
        </p:nvSpPr>
        <p:spPr>
          <a:xfrm>
            <a:off x="484925" y="2854500"/>
            <a:ext cx="8062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</a:rPr>
              <a:t>A Prototype to</a:t>
            </a:r>
            <a:r>
              <a:rPr lang="en-GB" sz="1800">
                <a:solidFill>
                  <a:srgbClr val="EFEFEF"/>
                </a:solidFill>
              </a:rPr>
              <a:t> Explore Novel Scalability Techniques for Minecraft</a:t>
            </a:r>
            <a:endParaRPr sz="1800">
              <a:solidFill>
                <a:srgbClr val="EFEFE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Improving Scalability by Reducing Communication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large number of players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complex world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high amount of communication</a:t>
            </a:r>
            <a:endParaRPr sz="3000"/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6" name="Shape 206"/>
          <p:cNvCxnSpPr/>
          <p:nvPr/>
        </p:nvCxnSpPr>
        <p:spPr>
          <a:xfrm>
            <a:off x="588675" y="2420900"/>
            <a:ext cx="555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7" name="Shape 207"/>
          <p:cNvSpPr txBox="1"/>
          <p:nvPr/>
        </p:nvSpPr>
        <p:spPr>
          <a:xfrm>
            <a:off x="6144375" y="2097000"/>
            <a:ext cx="2796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+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Improving Scalability by Reducing Communication</a:t>
            </a:r>
            <a:endParaRPr/>
          </a:p>
        </p:txBody>
      </p:sp>
      <p:sp>
        <p:nvSpPr>
          <p:cNvPr id="213" name="Shape 213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large number of players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complex world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/>
              <a:t>allowing bounded inconsistency</a:t>
            </a:r>
            <a:endParaRPr i="1"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3000"/>
              <a:t>reduced</a:t>
            </a:r>
            <a:r>
              <a:rPr lang="en-GB" sz="3000"/>
              <a:t> amount of communication</a:t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</a:t>
            </a:r>
            <a:r>
              <a:rPr lang="en-GB" sz="3000"/>
              <a:t>hallenge</a:t>
            </a:r>
            <a:r>
              <a:rPr lang="en-GB" sz="3000"/>
              <a:t>: be inconsistent without impacting player experience</a:t>
            </a:r>
            <a:endParaRPr sz="3000"/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15" name="Shape 215"/>
          <p:cNvCxnSpPr/>
          <p:nvPr/>
        </p:nvCxnSpPr>
        <p:spPr>
          <a:xfrm>
            <a:off x="588675" y="2420900"/>
            <a:ext cx="55557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Shape 216"/>
          <p:cNvSpPr txBox="1"/>
          <p:nvPr/>
        </p:nvSpPr>
        <p:spPr>
          <a:xfrm>
            <a:off x="6144375" y="2097000"/>
            <a:ext cx="279600" cy="2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+</a:t>
            </a: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Using the conit consistency model</a:t>
            </a:r>
            <a:endParaRPr/>
          </a:p>
        </p:txBody>
      </p:sp>
      <p:sp>
        <p:nvSpPr>
          <p:cNvPr id="222" name="Shape 222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Quantify inconsistency in the system using three metrics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Staleness</a:t>
            </a:r>
            <a:br>
              <a:rPr lang="en-GB" sz="2400"/>
            </a:br>
            <a:r>
              <a:rPr lang="en-GB" sz="2400"/>
              <a:t>(how old is this update?)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Numerical error</a:t>
            </a:r>
            <a:br>
              <a:rPr lang="en-GB" sz="2400"/>
            </a:br>
            <a:r>
              <a:rPr lang="en-GB" sz="2400"/>
              <a:t>(how large is the impact of this update?)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Order error</a:t>
            </a:r>
            <a:br>
              <a:rPr lang="en-GB" sz="2400"/>
            </a:br>
            <a:r>
              <a:rPr lang="en-GB" sz="2400"/>
              <a:t>(how does this update relate to other updates?)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223" name="Shape 2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229" name="Shape 22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231" name="Shape 231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232" name="Shape 232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1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</a:t>
            </a:r>
            <a:r>
              <a:rPr lang="en-GB"/>
              <a:t>= Block-based Online Virtual Environment</a:t>
            </a:r>
            <a:endParaRPr sz="240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850" y="656350"/>
            <a:ext cx="6900301" cy="44871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" name="Shape 77"/>
          <p:cNvSpPr txBox="1"/>
          <p:nvPr/>
        </p:nvSpPr>
        <p:spPr>
          <a:xfrm>
            <a:off x="6104850" y="4731900"/>
            <a:ext cx="2075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© Mojang and Microsoft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78" name="Shape 78"/>
          <p:cNvSpPr/>
          <p:nvPr/>
        </p:nvSpPr>
        <p:spPr>
          <a:xfrm>
            <a:off x="587825" y="2130875"/>
            <a:ext cx="1922700" cy="66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0" y="2258825"/>
            <a:ext cx="661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block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258" name="Shape 258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259" name="Shape 259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2</a:t>
            </a:r>
            <a:endParaRPr sz="3000"/>
          </a:p>
        </p:txBody>
      </p:sp>
      <p:sp>
        <p:nvSpPr>
          <p:cNvPr id="278" name="Shape 278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736175" y="2131025"/>
            <a:ext cx="1059000" cy="1059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/>
        </p:nvSpPr>
        <p:spPr>
          <a:xfrm>
            <a:off x="736175" y="33848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Server receives update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288" name="Shape 288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289" name="Shape 289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Shape 298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3</a:t>
            </a:r>
            <a:endParaRPr sz="3000"/>
          </a:p>
        </p:txBody>
      </p:sp>
      <p:sp>
        <p:nvSpPr>
          <p:cNvPr id="308" name="Shape 308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5577025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 txBox="1"/>
          <p:nvPr/>
        </p:nvSpPr>
        <p:spPr>
          <a:xfrm>
            <a:off x="5081425" y="35372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Update sent to client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5110663" y="2193775"/>
            <a:ext cx="1059000" cy="1059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318" name="Shape 31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320" name="Shape 320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321" name="Shape 321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4</a:t>
            </a:r>
            <a:endParaRPr sz="3000"/>
          </a:p>
        </p:txBody>
      </p:sp>
      <p:sp>
        <p:nvSpPr>
          <p:cNvPr id="340" name="Shape 340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5577025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7713325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Shape 344"/>
          <p:cNvSpPr/>
          <p:nvPr/>
        </p:nvSpPr>
        <p:spPr>
          <a:xfrm>
            <a:off x="2170650" y="19563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352" name="Shape 352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353" name="Shape 353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Shape 368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5</a:t>
            </a:r>
            <a:endParaRPr sz="3000"/>
          </a:p>
        </p:txBody>
      </p:sp>
      <p:sp>
        <p:nvSpPr>
          <p:cNvPr id="372" name="Shape 372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/>
          <p:nvPr/>
        </p:nvSpPr>
        <p:spPr>
          <a:xfrm>
            <a:off x="5577025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/>
        </p:nvSpPr>
        <p:spPr>
          <a:xfrm>
            <a:off x="7713325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2173500" y="19563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6645175" y="19563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Current Approach</a:t>
            </a:r>
            <a:endParaRPr/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4" name="Shape 384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385" name="Shape 385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386" name="Shape 386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Shape 387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Shape 389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Shape 390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Shape 391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Shape 397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Shape 399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Shape 401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Shape 403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Shape 404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5</a:t>
            </a:r>
            <a:endParaRPr sz="3000"/>
          </a:p>
        </p:txBody>
      </p:sp>
      <p:sp>
        <p:nvSpPr>
          <p:cNvPr id="405" name="Shape 405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5577025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Shape 407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Shape 408"/>
          <p:cNvSpPr/>
          <p:nvPr/>
        </p:nvSpPr>
        <p:spPr>
          <a:xfrm>
            <a:off x="7713325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/>
        </p:nvSpPr>
        <p:spPr>
          <a:xfrm>
            <a:off x="2173500" y="19563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6645175" y="19563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Conits</a:t>
            </a:r>
            <a:endParaRPr/>
          </a:p>
        </p:txBody>
      </p:sp>
      <p:sp>
        <p:nvSpPr>
          <p:cNvPr id="416" name="Shape 41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7" name="Shape 417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418" name="Shape 418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419" name="Shape 419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Shape 423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Shape 429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Shape 432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Shape 433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Shape 434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Shape 436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1</a:t>
            </a:r>
            <a:endParaRPr sz="3000"/>
          </a:p>
        </p:txBody>
      </p:sp>
      <p:sp>
        <p:nvSpPr>
          <p:cNvPr id="438" name="Shape 438"/>
          <p:cNvSpPr txBox="1"/>
          <p:nvPr/>
        </p:nvSpPr>
        <p:spPr>
          <a:xfrm>
            <a:off x="4600825" y="787825"/>
            <a:ext cx="4384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Numerical Error Bound: 3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Conits</a:t>
            </a:r>
            <a:endParaRPr/>
          </a:p>
        </p:txBody>
      </p:sp>
      <p:sp>
        <p:nvSpPr>
          <p:cNvPr id="444" name="Shape 4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5" name="Shape 445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446" name="Shape 446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447" name="Shape 447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Shape 448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Shape 449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Shape 451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Shape 452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Shape 453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Shape 454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Shape 455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Shape 459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1</a:t>
            </a:r>
            <a:endParaRPr sz="3000"/>
          </a:p>
        </p:txBody>
      </p:sp>
      <p:sp>
        <p:nvSpPr>
          <p:cNvPr id="466" name="Shape 466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 txBox="1"/>
          <p:nvPr/>
        </p:nvSpPr>
        <p:spPr>
          <a:xfrm>
            <a:off x="736175" y="33848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Error = 1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68" name="Shape 468"/>
          <p:cNvSpPr txBox="1"/>
          <p:nvPr/>
        </p:nvSpPr>
        <p:spPr>
          <a:xfrm>
            <a:off x="4600825" y="787825"/>
            <a:ext cx="4384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Numerical Error Bound: 3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Conits</a:t>
            </a:r>
            <a:endParaRPr/>
          </a:p>
        </p:txBody>
      </p:sp>
      <p:sp>
        <p:nvSpPr>
          <p:cNvPr id="474" name="Shape 47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476" name="Shape 476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477" name="Shape 477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Shape 495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2</a:t>
            </a:r>
            <a:endParaRPr sz="3000"/>
          </a:p>
        </p:txBody>
      </p:sp>
      <p:sp>
        <p:nvSpPr>
          <p:cNvPr id="496" name="Shape 496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Shape 498"/>
          <p:cNvSpPr txBox="1"/>
          <p:nvPr/>
        </p:nvSpPr>
        <p:spPr>
          <a:xfrm>
            <a:off x="736175" y="33848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Error = 2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4600825" y="787825"/>
            <a:ext cx="4384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Numerical Error Bound: 3</a:t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Conits</a:t>
            </a:r>
            <a:endParaRPr/>
          </a:p>
        </p:txBody>
      </p:sp>
      <p:sp>
        <p:nvSpPr>
          <p:cNvPr id="505" name="Shape 50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507" name="Shape 507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508" name="Shape 508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Shape 526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3</a:t>
            </a:r>
            <a:endParaRPr sz="3000"/>
          </a:p>
        </p:txBody>
      </p:sp>
      <p:sp>
        <p:nvSpPr>
          <p:cNvPr id="527" name="Shape 527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2173500" y="19563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Shape 530"/>
          <p:cNvSpPr txBox="1"/>
          <p:nvPr/>
        </p:nvSpPr>
        <p:spPr>
          <a:xfrm>
            <a:off x="736175" y="33848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Error = 3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31" name="Shape 531"/>
          <p:cNvSpPr txBox="1"/>
          <p:nvPr/>
        </p:nvSpPr>
        <p:spPr>
          <a:xfrm>
            <a:off x="4600825" y="787825"/>
            <a:ext cx="4384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Numerical Error Bound: 3</a:t>
            </a:r>
            <a:endParaRPr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Consistency Example: Conits</a:t>
            </a:r>
            <a:endParaRPr/>
          </a:p>
        </p:txBody>
      </p:sp>
      <p:sp>
        <p:nvSpPr>
          <p:cNvPr id="537" name="Shape 53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126300" y="1381925"/>
            <a:ext cx="4416900" cy="3564900"/>
          </a:xfrm>
          <a:prstGeom prst="rect">
            <a:avLst/>
          </a:prstGeom>
          <a:solidFill>
            <a:srgbClr val="C9DAF8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Server</a:t>
            </a:r>
            <a:endParaRPr sz="3000"/>
          </a:p>
        </p:txBody>
      </p:sp>
      <p:sp>
        <p:nvSpPr>
          <p:cNvPr id="539" name="Shape 539"/>
          <p:cNvSpPr/>
          <p:nvPr/>
        </p:nvSpPr>
        <p:spPr>
          <a:xfrm>
            <a:off x="4600825" y="1381925"/>
            <a:ext cx="4416900" cy="3564900"/>
          </a:xfrm>
          <a:prstGeom prst="rect">
            <a:avLst/>
          </a:prstGeom>
          <a:solidFill>
            <a:srgbClr val="D9EAD3"/>
          </a:solidFill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Client</a:t>
            </a:r>
            <a:endParaRPr sz="3000"/>
          </a:p>
        </p:txBody>
      </p:sp>
      <p:sp>
        <p:nvSpPr>
          <p:cNvPr id="540" name="Shape 540"/>
          <p:cNvSpPr/>
          <p:nvPr/>
        </p:nvSpPr>
        <p:spPr>
          <a:xfrm>
            <a:off x="8280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8280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8280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14307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20334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2636100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3238800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3238800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3238800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53025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53025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53025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59052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65079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7110625" y="22848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7713325" y="40929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7713325" y="34902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7713325" y="2887525"/>
            <a:ext cx="602700" cy="6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Shape 558"/>
          <p:cNvSpPr txBox="1"/>
          <p:nvPr/>
        </p:nvSpPr>
        <p:spPr>
          <a:xfrm>
            <a:off x="129150" y="787825"/>
            <a:ext cx="4416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Tick: 4</a:t>
            </a:r>
            <a:endParaRPr sz="3000"/>
          </a:p>
        </p:txBody>
      </p:sp>
      <p:sp>
        <p:nvSpPr>
          <p:cNvPr id="559" name="Shape 559"/>
          <p:cNvSpPr/>
          <p:nvPr/>
        </p:nvSpPr>
        <p:spPr>
          <a:xfrm>
            <a:off x="11025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3238800" y="25590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2173500" y="1956325"/>
            <a:ext cx="328200" cy="328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5577025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7713325" y="25590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6645175" y="1956325"/>
            <a:ext cx="328200" cy="3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 txBox="1"/>
          <p:nvPr/>
        </p:nvSpPr>
        <p:spPr>
          <a:xfrm>
            <a:off x="736175" y="3384825"/>
            <a:ext cx="3455700" cy="513300"/>
          </a:xfrm>
          <a:prstGeom prst="rect">
            <a:avLst/>
          </a:prstGeom>
          <a:solidFill>
            <a:srgbClr val="00A6D6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Error = 0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566" name="Shape 566"/>
          <p:cNvSpPr txBox="1"/>
          <p:nvPr/>
        </p:nvSpPr>
        <p:spPr>
          <a:xfrm>
            <a:off x="4600825" y="787825"/>
            <a:ext cx="43845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Numerical Error Bound: 3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0" y="0"/>
            <a:ext cx="91440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Most Popular Block-based Online Virtual Environment</a:t>
            </a:r>
            <a:endParaRPr/>
          </a:p>
        </p:txBody>
      </p:sp>
      <p:sp>
        <p:nvSpPr>
          <p:cNvPr id="85" name="Shape 85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50 million active users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Over 100 million sales worldwide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GB" sz="2400"/>
              <a:t>53,000 daily</a:t>
            </a:r>
            <a:endParaRPr sz="2400"/>
          </a:p>
          <a:p>
            <a: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b="1" lang="en-GB" sz="2400"/>
              <a:t>50 since this presentation started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Mojang valued at $1.8 billion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Microsoft bought for $2.5 billion</a:t>
            </a:r>
            <a:endParaRPr sz="2400"/>
          </a:p>
        </p:txBody>
      </p:sp>
      <p:sp>
        <p:nvSpPr>
          <p:cNvPr id="86" name="Shape 86"/>
          <p:cNvSpPr txBox="1"/>
          <p:nvPr/>
        </p:nvSpPr>
        <p:spPr>
          <a:xfrm>
            <a:off x="246450" y="4684850"/>
            <a:ext cx="21171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Source: techspot.com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175" y="2840300"/>
            <a:ext cx="2853101" cy="18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75" y="3706925"/>
            <a:ext cx="2421751" cy="47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1661" y="3269288"/>
            <a:ext cx="3049199" cy="120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Experimental Setup</a:t>
            </a:r>
            <a:endParaRPr/>
          </a:p>
        </p:txBody>
      </p:sp>
      <p:sp>
        <p:nvSpPr>
          <p:cNvPr id="572" name="Shape 57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3" name="Shape 573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Experiments performed on DAS-5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Varying …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	… number of nodes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	… consistency bounds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Workload of 100% writes (heaviest workload possible)</a:t>
            </a:r>
            <a:endParaRPr sz="2400"/>
          </a:p>
        </p:txBody>
      </p:sp>
      <p:pic>
        <p:nvPicPr>
          <p:cNvPr id="574" name="Shape 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563" y="793238"/>
            <a:ext cx="3133725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Initial Results</a:t>
            </a:r>
            <a:endParaRPr/>
          </a:p>
        </p:txBody>
      </p:sp>
      <p:sp>
        <p:nvSpPr>
          <p:cNvPr id="580" name="Shape 58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1" name="Shape 5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8898" y="815425"/>
            <a:ext cx="5246200" cy="41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Wrapping Up</a:t>
            </a:r>
            <a:endParaRPr/>
          </a:p>
        </p:txBody>
      </p:sp>
      <p:sp>
        <p:nvSpPr>
          <p:cNvPr id="587" name="Shape 58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/>
          <p:nvPr>
            <p:ph type="title"/>
          </p:nvPr>
        </p:nvSpPr>
        <p:spPr>
          <a:xfrm>
            <a:off x="0" y="0"/>
            <a:ext cx="91440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Opencraft: Future Work</a:t>
            </a:r>
            <a:endParaRPr/>
          </a:p>
        </p:txBody>
      </p:sp>
      <p:sp>
        <p:nvSpPr>
          <p:cNvPr id="593" name="Shape 59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94" name="Shape 594"/>
          <p:cNvSpPr txBox="1"/>
          <p:nvPr/>
        </p:nvSpPr>
        <p:spPr>
          <a:xfrm>
            <a:off x="599400" y="991225"/>
            <a:ext cx="79452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Yardstick</a:t>
            </a:r>
            <a:endParaRPr sz="24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Realistic player emulation based on real-world message dumps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Support for all major server implementations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Complex interactions with the virtual environment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95" name="Shape 595"/>
          <p:cNvSpPr txBox="1"/>
          <p:nvPr/>
        </p:nvSpPr>
        <p:spPr>
          <a:xfrm>
            <a:off x="599400" y="2932675"/>
            <a:ext cx="7945200" cy="15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Meerkat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Evaluate scalability improvements …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… when dynamically changing consistency bounds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… when using realistic (server-client) network setups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 sz="1800"/>
              <a:t>… when using realistic workloads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>
            <p:ph type="title"/>
          </p:nvPr>
        </p:nvSpPr>
        <p:spPr>
          <a:xfrm>
            <a:off x="0" y="0"/>
            <a:ext cx="9144000" cy="6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Take-Home Message</a:t>
            </a:r>
            <a:endParaRPr/>
          </a:p>
        </p:txBody>
      </p:sp>
      <p:sp>
        <p:nvSpPr>
          <p:cNvPr id="601" name="Shape 60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02" name="Shape 602"/>
          <p:cNvSpPr txBox="1"/>
          <p:nvPr/>
        </p:nvSpPr>
        <p:spPr>
          <a:xfrm>
            <a:off x="599400" y="991225"/>
            <a:ext cx="7945200" cy="3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Minecraft server scalability varies across implementations</a:t>
            </a:r>
            <a:endParaRPr sz="3000"/>
          </a:p>
          <a:p>
            <a:pPr indent="-419100" lvl="0" marL="457200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GB" sz="3000"/>
              <a:t>Improved performance with (dynamic)</a:t>
            </a:r>
            <a:endParaRPr sz="3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    conits is promising</a:t>
            </a: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Talk to us at these places:</a:t>
            </a:r>
            <a:endParaRPr/>
          </a:p>
        </p:txBody>
      </p:sp>
      <p:sp>
        <p:nvSpPr>
          <p:cNvPr id="608" name="Shape 608"/>
          <p:cNvSpPr txBox="1"/>
          <p:nvPr/>
        </p:nvSpPr>
        <p:spPr>
          <a:xfrm>
            <a:off x="574500" y="2022000"/>
            <a:ext cx="7931700" cy="30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Atlarge Research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Delft University of Technology &amp; Vrije Universiteit Amsterdam</a:t>
            </a:r>
            <a:endParaRPr b="1"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www.atlarge-research.com/opencraft</a:t>
            </a:r>
            <a:endParaRPr sz="1800"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opencraft@atlarge-research.com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Jerom van der Sar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F.J.vanderSar@student.tudelft.nl</a:t>
            </a:r>
            <a:endParaRPr sz="18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Jesse Donkervliet</a:t>
            </a:r>
            <a:endParaRPr sz="1800"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J.J.R.Donkervliet@student.tudelft.nl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Shape 60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0" name="Shape 610"/>
          <p:cNvSpPr txBox="1"/>
          <p:nvPr/>
        </p:nvSpPr>
        <p:spPr>
          <a:xfrm>
            <a:off x="606150" y="553675"/>
            <a:ext cx="7931700" cy="13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>
                <a:solidFill>
                  <a:srgbClr val="00A6D6"/>
                </a:solidFill>
              </a:rPr>
              <a:t>Opencraft</a:t>
            </a:r>
            <a:endParaRPr sz="8800">
              <a:solidFill>
                <a:srgbClr val="00A6D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A6D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A6D6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Using the conit consistency model</a:t>
            </a:r>
            <a:endParaRPr/>
          </a:p>
        </p:txBody>
      </p:sp>
      <p:sp>
        <p:nvSpPr>
          <p:cNvPr id="616" name="Shape 616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Define an arbitrary number of </a:t>
            </a:r>
            <a:r>
              <a:rPr i="1" lang="en-GB" sz="2400"/>
              <a:t>conits</a:t>
            </a:r>
            <a:r>
              <a:rPr lang="en-GB" sz="2400"/>
              <a:t>, where: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1 conit = subset of game data + tolerated inconsistency </a:t>
            </a:r>
            <a:endParaRPr sz="2400"/>
          </a:p>
        </p:txBody>
      </p:sp>
      <p:sp>
        <p:nvSpPr>
          <p:cNvPr id="617" name="Shape 6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Shape 622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Using the conit consistency model</a:t>
            </a:r>
            <a:endParaRPr/>
          </a:p>
        </p:txBody>
      </p:sp>
      <p:sp>
        <p:nvSpPr>
          <p:cNvPr id="623" name="Shape 623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624" name="Shape 62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25" name="Shape 6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100" y="709925"/>
            <a:ext cx="6619800" cy="3721938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Shape 626"/>
          <p:cNvSpPr/>
          <p:nvPr/>
        </p:nvSpPr>
        <p:spPr>
          <a:xfrm>
            <a:off x="3060925" y="2466825"/>
            <a:ext cx="1239900" cy="1239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Initial Results</a:t>
            </a:r>
            <a:endParaRPr/>
          </a:p>
        </p:txBody>
      </p:sp>
      <p:sp>
        <p:nvSpPr>
          <p:cNvPr id="632" name="Shape 63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essages_per_second_staleness_bound.png" id="633" name="Shape 6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898" y="815425"/>
            <a:ext cx="5246200" cy="41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Shape 638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Meerkat: Initial Results</a:t>
            </a:r>
            <a:endParaRPr/>
          </a:p>
        </p:txBody>
      </p:sp>
      <p:sp>
        <p:nvSpPr>
          <p:cNvPr id="639" name="Shape 63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messages_per_second_numerical_bound.png" id="640" name="Shape 6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898" y="815425"/>
            <a:ext cx="5246200" cy="415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0" y="0"/>
            <a:ext cx="9144000" cy="64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Most Popular Block-based Online Virtual Environment</a:t>
            </a:r>
            <a:endParaRPr/>
          </a:p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575" y="744875"/>
            <a:ext cx="5040850" cy="36836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102675" y="4736125"/>
            <a:ext cx="22773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Source: </a:t>
            </a:r>
            <a:r>
              <a:rPr lang="en-GB">
                <a:solidFill>
                  <a:srgbClr val="B7B7B7"/>
                </a:solidFill>
              </a:rPr>
              <a:t>arstechnica.com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99" name="Shape 99"/>
          <p:cNvSpPr/>
          <p:nvPr/>
        </p:nvSpPr>
        <p:spPr>
          <a:xfrm>
            <a:off x="1685275" y="1657075"/>
            <a:ext cx="1190100" cy="3513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 rot="-2960058">
            <a:off x="6181867" y="1760807"/>
            <a:ext cx="463136" cy="1022426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1613400" y="4204850"/>
            <a:ext cx="5782500" cy="450900"/>
          </a:xfrm>
          <a:prstGeom prst="rect">
            <a:avLst/>
          </a:prstGeom>
          <a:solidFill>
            <a:srgbClr val="3D85C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FFFF"/>
                </a:solidFill>
              </a:rPr>
              <a:t>Also: Only game in top-20 by sales for Nintendo Wii/Switch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100" y="709925"/>
            <a:ext cx="6619800" cy="372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088" y="709925"/>
            <a:ext cx="6619821" cy="372364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0" y="0"/>
            <a:ext cx="9144000" cy="65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Minecraft = Subject to Performance Optimization</a:t>
            </a:r>
            <a:endParaRPr/>
          </a:p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Shape 110"/>
          <p:cNvSpPr txBox="1"/>
          <p:nvPr/>
        </p:nvSpPr>
        <p:spPr>
          <a:xfrm>
            <a:off x="62775" y="4736125"/>
            <a:ext cx="21171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B7B7B7"/>
                </a:solidFill>
              </a:rPr>
              <a:t>Source: techspot.com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3154850" y="2615500"/>
            <a:ext cx="1062300" cy="10302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1262100" y="4408825"/>
            <a:ext cx="6619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Minecraft on Wii Switch: docked (A/C) vs undocked (Battery)</a:t>
            </a:r>
            <a:endParaRPr sz="1600"/>
          </a:p>
        </p:txBody>
      </p:sp>
      <p:sp>
        <p:nvSpPr>
          <p:cNvPr id="113" name="Shape 113"/>
          <p:cNvSpPr/>
          <p:nvPr/>
        </p:nvSpPr>
        <p:spPr>
          <a:xfrm rot="7974016">
            <a:off x="2547758" y="1984370"/>
            <a:ext cx="463183" cy="102253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 txBox="1"/>
          <p:nvPr/>
        </p:nvSpPr>
        <p:spPr>
          <a:xfrm>
            <a:off x="6193500" y="709925"/>
            <a:ext cx="1688400" cy="4512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Docked (A/C)</a:t>
            </a:r>
            <a:endParaRPr b="1" sz="1800"/>
          </a:p>
        </p:txBody>
      </p:sp>
      <p:sp>
        <p:nvSpPr>
          <p:cNvPr id="115" name="Shape 115"/>
          <p:cNvSpPr txBox="1"/>
          <p:nvPr/>
        </p:nvSpPr>
        <p:spPr>
          <a:xfrm>
            <a:off x="5514775" y="709925"/>
            <a:ext cx="2367000" cy="451200"/>
          </a:xfrm>
          <a:prstGeom prst="rect">
            <a:avLst/>
          </a:prstGeom>
          <a:solidFill>
            <a:srgbClr val="C27BA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Undocked </a:t>
            </a:r>
            <a:r>
              <a:rPr b="1" lang="en-GB" sz="1800"/>
              <a:t>(Battery)</a:t>
            </a:r>
            <a:endParaRPr b="1"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Which Minecraft-like Server is the ‘Best’?</a:t>
            </a:r>
            <a:endParaRPr/>
          </a:p>
        </p:txBody>
      </p:sp>
      <p:sp>
        <p:nvSpPr>
          <p:cNvPr id="121" name="Shape 121"/>
          <p:cNvSpPr txBox="1"/>
          <p:nvPr/>
        </p:nvSpPr>
        <p:spPr>
          <a:xfrm>
            <a:off x="1013275" y="1350700"/>
            <a:ext cx="3522000" cy="14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Best Server =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Play with everyone</a:t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Works all the time</a:t>
            </a:r>
            <a:endParaRPr sz="2400"/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612" y="1453850"/>
            <a:ext cx="2235939" cy="1453987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637800" y="776163"/>
            <a:ext cx="80502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Community servers host thousands of players</a:t>
            </a:r>
            <a:endParaRPr sz="2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125" name="Shape 125"/>
          <p:cNvSpPr txBox="1"/>
          <p:nvPr/>
        </p:nvSpPr>
        <p:spPr>
          <a:xfrm>
            <a:off x="373950" y="193785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Q: How to evaluate the scalability of Minecraft-like games?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373950" y="2703952"/>
            <a:ext cx="8577900" cy="549900"/>
          </a:xfrm>
          <a:prstGeom prst="rect">
            <a:avLst/>
          </a:prstGeom>
          <a:solidFill>
            <a:srgbClr val="00A6D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FFFFFF"/>
                </a:solidFill>
              </a:rPr>
              <a:t>Q: How to make Minecraft-like games scale to millions?</a:t>
            </a:r>
            <a:endParaRPr sz="24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Opencraft: An Umbrella Project</a:t>
            </a:r>
            <a:endParaRPr/>
          </a:p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8220729" y="465879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883800" y="1103575"/>
            <a:ext cx="6094800" cy="4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Yardstick</a:t>
            </a:r>
            <a:endParaRPr sz="2400"/>
          </a:p>
        </p:txBody>
      </p:sp>
      <p:sp>
        <p:nvSpPr>
          <p:cNvPr id="134" name="Shape 134"/>
          <p:cNvSpPr txBox="1"/>
          <p:nvPr/>
        </p:nvSpPr>
        <p:spPr>
          <a:xfrm>
            <a:off x="883800" y="1571875"/>
            <a:ext cx="73764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 tool for benchmarking and monitoring Minecraft servers</a:t>
            </a:r>
            <a:endParaRPr sz="2000"/>
          </a:p>
        </p:txBody>
      </p:sp>
      <p:sp>
        <p:nvSpPr>
          <p:cNvPr id="135" name="Shape 135"/>
          <p:cNvSpPr txBox="1"/>
          <p:nvPr/>
        </p:nvSpPr>
        <p:spPr>
          <a:xfrm>
            <a:off x="883800" y="2315400"/>
            <a:ext cx="33522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Meerkat</a:t>
            </a: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883800" y="2740248"/>
            <a:ext cx="73764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A prototype to explore novel scalability techniques for Minecraft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</a:t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460950" y="2886450"/>
            <a:ext cx="5433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D9D9D9"/>
                </a:solidFill>
              </a:rPr>
              <a:t>A Benchmark for Minecraft-like Games</a:t>
            </a:r>
            <a:endParaRPr sz="1800">
              <a:solidFill>
                <a:srgbClr val="D9D9D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158700" y="536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Yardstick: Goals</a:t>
            </a:r>
            <a:endParaRPr/>
          </a:p>
        </p:txBody>
      </p:sp>
      <p:sp>
        <p:nvSpPr>
          <p:cNvPr id="149" name="Shape 149"/>
          <p:cNvSpPr txBox="1"/>
          <p:nvPr/>
        </p:nvSpPr>
        <p:spPr>
          <a:xfrm>
            <a:off x="637800" y="927600"/>
            <a:ext cx="7868400" cy="34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Performance evaluation tool for Minecraft-like games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Goals: </a:t>
            </a:r>
            <a:endParaRPr sz="24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Benchmark &amp; compare server performance:</a:t>
            </a:r>
            <a:br>
              <a:rPr lang="en-GB" sz="1800"/>
            </a:br>
            <a:r>
              <a:rPr lang="en-GB" sz="1800"/>
              <a:t>Which architecture and/or implementation for Minecraft-like games is ‘best’?</a:t>
            </a:r>
            <a:br>
              <a:rPr lang="en-GB" sz="1800"/>
            </a:br>
            <a:endParaRPr sz="1800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 sz="1800"/>
              <a:t>Analyze server performance</a:t>
            </a:r>
            <a:r>
              <a:rPr b="1" lang="en-GB" sz="1800"/>
              <a:t>:</a:t>
            </a:r>
            <a:br>
              <a:rPr b="1" lang="en-GB" sz="1800"/>
            </a:br>
            <a:r>
              <a:rPr lang="en-GB" sz="1800"/>
              <a:t>Identify bottlenecks and performance issues</a:t>
            </a:r>
            <a:endParaRPr sz="1800"/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