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handoutMasterIdLst>
    <p:handoutMasterId r:id="rId17"/>
  </p:handoutMasterIdLst>
  <p:sldIdLst>
    <p:sldId id="256" r:id="rId3"/>
    <p:sldId id="280" r:id="rId4"/>
    <p:sldId id="281" r:id="rId5"/>
    <p:sldId id="282" r:id="rId6"/>
    <p:sldId id="284" r:id="rId7"/>
    <p:sldId id="285" r:id="rId8"/>
    <p:sldId id="286" r:id="rId9"/>
    <p:sldId id="287" r:id="rId10"/>
    <p:sldId id="291" r:id="rId11"/>
    <p:sldId id="292" r:id="rId12"/>
    <p:sldId id="295" r:id="rId13"/>
    <p:sldId id="293" r:id="rId14"/>
    <p:sldId id="29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CF"/>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1" autoAdjust="0"/>
    <p:restoredTop sz="73371" autoAdjust="0"/>
  </p:normalViewPr>
  <p:slideViewPr>
    <p:cSldViewPr snapToGrid="0" snapToObjects="1">
      <p:cViewPr varScale="1">
        <p:scale>
          <a:sx n="54" d="100"/>
          <a:sy n="54" d="100"/>
        </p:scale>
        <p:origin x="214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AE3B3E-782A-9745-8E84-372F7B6771BF}" type="datetimeFigureOut">
              <a:rPr lang="en-US" smtClean="0"/>
              <a:t>6/19/2017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171C0A-6FC9-E54E-92BE-11816E6C8A1A}" type="slidenum">
              <a:rPr lang="en-US" smtClean="0"/>
              <a:t>‹nr.›</a:t>
            </a:fld>
            <a:endParaRPr lang="en-US" dirty="0"/>
          </a:p>
        </p:txBody>
      </p:sp>
    </p:spTree>
    <p:extLst>
      <p:ext uri="{BB962C8B-B14F-4D97-AF65-F5344CB8AC3E}">
        <p14:creationId xmlns:p14="http://schemas.microsoft.com/office/powerpoint/2010/main" val="16406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9AD56-3BA3-48E1-9124-065EAE2BFABE}" type="datetimeFigureOut">
              <a:rPr lang="nl-NL" smtClean="0"/>
              <a:t>19-6-2017</a:t>
            </a:fld>
            <a:endParaRPr lang="nl-NL" dirty="0"/>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C19BD-04DA-4AAF-8BB5-440C7739EB0A}" type="slidenum">
              <a:rPr lang="nl-NL" smtClean="0"/>
              <a:t>‹nr.›</a:t>
            </a:fld>
            <a:endParaRPr lang="nl-NL" dirty="0"/>
          </a:p>
        </p:txBody>
      </p:sp>
    </p:spTree>
    <p:extLst>
      <p:ext uri="{BB962C8B-B14F-4D97-AF65-F5344CB8AC3E}">
        <p14:creationId xmlns:p14="http://schemas.microsoft.com/office/powerpoint/2010/main" val="34940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ladies and gentlemen. My name is Laurens Versluis and today I will present our work on </a:t>
            </a:r>
            <a:r>
              <a:rPr lang="nl-NL" sz="1200" dirty="0" smtClean="0"/>
              <a:t>An Analysis of Workflow Formalisms for Complex Workflows with Non-Functional Requirements.</a:t>
            </a:r>
            <a:r>
              <a:rPr lang="nl-NL" sz="1200" baseline="0" dirty="0" smtClean="0"/>
              <a:t> Now this is quite a mouthful, so let’s break it down.</a:t>
            </a:r>
            <a:endParaRPr lang="en-US" sz="1200" dirty="0" smtClean="0"/>
          </a:p>
        </p:txBody>
      </p:sp>
      <p:sp>
        <p:nvSpPr>
          <p:cNvPr id="4" name="Slide Number Placeholder 3"/>
          <p:cNvSpPr>
            <a:spLocks noGrp="1"/>
          </p:cNvSpPr>
          <p:nvPr>
            <p:ph type="sldNum" sz="quarter" idx="10"/>
          </p:nvPr>
        </p:nvSpPr>
        <p:spPr/>
        <p:txBody>
          <a:bodyPr/>
          <a:lstStyle/>
          <a:p>
            <a:fld id="{7E5C19BD-04DA-4AAF-8BB5-440C7739EB0A}" type="slidenum">
              <a:rPr lang="nl-NL" smtClean="0"/>
              <a:t>1</a:t>
            </a:fld>
            <a:endParaRPr lang="nl-NL" dirty="0"/>
          </a:p>
        </p:txBody>
      </p:sp>
    </p:spTree>
    <p:extLst>
      <p:ext uri="{BB962C8B-B14F-4D97-AF65-F5344CB8AC3E}">
        <p14:creationId xmlns:p14="http://schemas.microsoft.com/office/powerpoint/2010/main" val="55621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wrap up some take-home messages:</a:t>
            </a:r>
          </a:p>
          <a:p>
            <a:endParaRPr lang="en-US" baseline="0" dirty="0" smtClean="0"/>
          </a:p>
          <a:p>
            <a:r>
              <a:rPr lang="en-US" baseline="0" dirty="0" smtClean="0"/>
              <a:t>Read bullet points + improvise text</a:t>
            </a:r>
            <a:endParaRPr lang="en-US" dirty="0"/>
          </a:p>
        </p:txBody>
      </p:sp>
      <p:sp>
        <p:nvSpPr>
          <p:cNvPr id="4" name="Slide Number Placeholder 3"/>
          <p:cNvSpPr>
            <a:spLocks noGrp="1"/>
          </p:cNvSpPr>
          <p:nvPr>
            <p:ph type="sldNum" sz="quarter" idx="10"/>
          </p:nvPr>
        </p:nvSpPr>
        <p:spPr/>
        <p:txBody>
          <a:bodyPr/>
          <a:lstStyle/>
          <a:p>
            <a:fld id="{7E5C19BD-04DA-4AAF-8BB5-440C7739EB0A}" type="slidenum">
              <a:rPr lang="nl-NL" smtClean="0"/>
              <a:t>10</a:t>
            </a:fld>
            <a:endParaRPr lang="nl-NL" dirty="0"/>
          </a:p>
        </p:txBody>
      </p:sp>
    </p:spTree>
    <p:extLst>
      <p:ext uri="{BB962C8B-B14F-4D97-AF65-F5344CB8AC3E}">
        <p14:creationId xmlns:p14="http://schemas.microsoft.com/office/powerpoint/2010/main" val="358073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Ask for questions.</a:t>
            </a:r>
          </a:p>
        </p:txBody>
      </p:sp>
      <p:sp>
        <p:nvSpPr>
          <p:cNvPr id="4" name="Slide Number Placeholder 3"/>
          <p:cNvSpPr>
            <a:spLocks noGrp="1"/>
          </p:cNvSpPr>
          <p:nvPr>
            <p:ph type="sldNum" sz="quarter" idx="10"/>
          </p:nvPr>
        </p:nvSpPr>
        <p:spPr/>
        <p:txBody>
          <a:bodyPr/>
          <a:lstStyle/>
          <a:p>
            <a:fld id="{7E5C19BD-04DA-4AAF-8BB5-440C7739EB0A}" type="slidenum">
              <a:rPr lang="nl-NL" smtClean="0"/>
              <a:t>11</a:t>
            </a:fld>
            <a:endParaRPr lang="nl-NL" dirty="0"/>
          </a:p>
        </p:txBody>
      </p:sp>
    </p:spTree>
    <p:extLst>
      <p:ext uri="{BB962C8B-B14F-4D97-AF65-F5344CB8AC3E}">
        <p14:creationId xmlns:p14="http://schemas.microsoft.com/office/powerpoint/2010/main" val="307145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today’s society, thousands of scientific applications such as Blast for protein folding, Epigenomics for cancer research and Montage by Nasa and IPAC for creating images of our univserse are executed each year.</a:t>
            </a:r>
          </a:p>
          <a:p>
            <a:r>
              <a:rPr lang="en-US" baseline="0" dirty="0" smtClean="0"/>
              <a:t>These workflows are becoming increasingly complex, both in size and demands from users.</a:t>
            </a:r>
          </a:p>
          <a:p>
            <a:endParaRPr lang="en-US" baseline="0" dirty="0" smtClean="0"/>
          </a:p>
          <a:p>
            <a:r>
              <a:rPr lang="en-US" baseline="0" dirty="0" smtClean="0"/>
              <a:t>To be able to reason about them,  these applications are represented as a workflow containing computational tasks with data dependencies between them.</a:t>
            </a:r>
          </a:p>
          <a:p>
            <a:endParaRPr lang="en-US" baseline="0" dirty="0" smtClean="0"/>
          </a:p>
        </p:txBody>
      </p:sp>
      <p:sp>
        <p:nvSpPr>
          <p:cNvPr id="4" name="Slide Number Placeholder 3"/>
          <p:cNvSpPr>
            <a:spLocks noGrp="1"/>
          </p:cNvSpPr>
          <p:nvPr>
            <p:ph type="sldNum" sz="quarter" idx="10"/>
          </p:nvPr>
        </p:nvSpPr>
        <p:spPr/>
        <p:txBody>
          <a:bodyPr/>
          <a:lstStyle/>
          <a:p>
            <a:fld id="{7E5C19BD-04DA-4AAF-8BB5-440C7739EB0A}" type="slidenum">
              <a:rPr lang="nl-NL" smtClean="0"/>
              <a:t>2</a:t>
            </a:fld>
            <a:endParaRPr lang="nl-NL" dirty="0"/>
          </a:p>
        </p:txBody>
      </p:sp>
    </p:spTree>
    <p:extLst>
      <p:ext uri="{BB962C8B-B14F-4D97-AF65-F5344CB8AC3E}">
        <p14:creationId xmlns:p14="http://schemas.microsoft.com/office/powerpoint/2010/main" val="331268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workflows can then be submitted to the cloud,</a:t>
            </a:r>
            <a:r>
              <a:rPr lang="en-US" baseline="0" dirty="0" smtClean="0"/>
              <a:t> where they are executed on servers inside a datacenter.</a:t>
            </a:r>
          </a:p>
          <a:p>
            <a:endParaRPr lang="en-US" baseline="0" dirty="0" smtClean="0"/>
          </a:p>
          <a:p>
            <a:r>
              <a:rPr lang="en-US" baseline="0" dirty="0" smtClean="0"/>
              <a:t>However, something needs to map these workflows to a server.  &lt;click&gt; This is done by a scheduler.</a:t>
            </a:r>
          </a:p>
          <a:p>
            <a:r>
              <a:rPr lang="en-US" baseline="0" dirty="0" smtClean="0"/>
              <a:t>A scheduler maps tasks of workflows to servers on which they can be executed.</a:t>
            </a:r>
          </a:p>
          <a:p>
            <a:endParaRPr lang="en-US" baseline="0" dirty="0"/>
          </a:p>
          <a:p>
            <a:r>
              <a:rPr lang="en-US" baseline="0" dirty="0" smtClean="0"/>
              <a:t>&lt;click&gt; Currently, there are hundreds of schedulers available, indicating that scheduling these workflows is a challenging task and that definitely no “one size fits all”.</a:t>
            </a:r>
          </a:p>
          <a:p>
            <a:r>
              <a:rPr lang="en-US" baseline="0" dirty="0" smtClean="0"/>
              <a:t>And this makes sense…</a:t>
            </a:r>
          </a:p>
          <a:p>
            <a:endParaRPr lang="en-US" baseline="0" dirty="0" smtClean="0"/>
          </a:p>
        </p:txBody>
      </p:sp>
      <p:sp>
        <p:nvSpPr>
          <p:cNvPr id="4" name="Slide Number Placeholder 3"/>
          <p:cNvSpPr>
            <a:spLocks noGrp="1"/>
          </p:cNvSpPr>
          <p:nvPr>
            <p:ph type="sldNum" sz="quarter" idx="10"/>
          </p:nvPr>
        </p:nvSpPr>
        <p:spPr/>
        <p:txBody>
          <a:bodyPr/>
          <a:lstStyle/>
          <a:p>
            <a:fld id="{7E5C19BD-04DA-4AAF-8BB5-440C7739EB0A}" type="slidenum">
              <a:rPr lang="nl-NL" smtClean="0"/>
              <a:t>3</a:t>
            </a:fld>
            <a:endParaRPr lang="nl-NL" dirty="0"/>
          </a:p>
        </p:txBody>
      </p:sp>
    </p:spTree>
    <p:extLst>
      <p:ext uri="{BB962C8B-B14F-4D97-AF65-F5344CB8AC3E}">
        <p14:creationId xmlns:p14="http://schemas.microsoft.com/office/powerpoint/2010/main" val="378698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a:t>
            </a:r>
            <a:r>
              <a:rPr lang="en-US" baseline="0" dirty="0" smtClean="0"/>
              <a:t> planning a vacation with your family or friends.</a:t>
            </a:r>
          </a:p>
          <a:p>
            <a:endParaRPr lang="en-US" baseline="0" dirty="0" smtClean="0"/>
          </a:p>
          <a:p>
            <a:r>
              <a:rPr lang="en-US" baseline="0" dirty="0" smtClean="0"/>
              <a:t>There are many aspects that come into play here.</a:t>
            </a:r>
          </a:p>
          <a:p>
            <a:r>
              <a:rPr lang="en-US" baseline="0" dirty="0" smtClean="0"/>
              <a:t>First of all there are dependencies such as money: everyone needs to be able to afford it.</a:t>
            </a:r>
          </a:p>
          <a:p>
            <a:r>
              <a:rPr lang="en-US" baseline="0" dirty="0" smtClean="0"/>
              <a:t>You need to make agreements: what are you going to do during your holiday?</a:t>
            </a:r>
          </a:p>
          <a:p>
            <a:endParaRPr lang="en-US" baseline="0" dirty="0" smtClean="0"/>
          </a:p>
          <a:p>
            <a:r>
              <a:rPr lang="en-US" baseline="0" dirty="0" smtClean="0"/>
              <a:t>Next, there may be constraints present regarding food with someone being a vegetarian, and there needs to be coordination: you need to coordinate where you meet, preferably without people needing to wait for a long period of time if you are staying in different rooms.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work mainly focuses on these two topics: agreements and constraints in workflows. More concretely we will be talking about </a:t>
            </a:r>
            <a:r>
              <a:rPr lang="en-US" dirty="0" smtClean="0"/>
              <a:t>Complex workflows with </a:t>
            </a:r>
            <a:r>
              <a:rPr lang="en-US" b="1" dirty="0" smtClean="0"/>
              <a:t>dynamic,</a:t>
            </a:r>
            <a:r>
              <a:rPr lang="en-US" dirty="0" smtClean="0"/>
              <a:t> non-functional requirements or NFRs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7E5C19BD-04DA-4AAF-8BB5-440C7739EB0A}" type="slidenum">
              <a:rPr lang="nl-NL" smtClean="0"/>
              <a:t>4</a:t>
            </a:fld>
            <a:endParaRPr lang="nl-NL" dirty="0"/>
          </a:p>
        </p:txBody>
      </p:sp>
    </p:spTree>
    <p:extLst>
      <p:ext uri="{BB962C8B-B14F-4D97-AF65-F5344CB8AC3E}">
        <p14:creationId xmlns:p14="http://schemas.microsoft.com/office/powerpoint/2010/main" val="396019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current approach is to set NFRs at the workflow level. </a:t>
            </a:r>
          </a:p>
          <a:p>
            <a:r>
              <a:rPr lang="en-US" baseline="0" dirty="0" smtClean="0"/>
              <a:t>Prior work has indicated this may lead to wasting resources and possibly increasing costs.</a:t>
            </a:r>
          </a:p>
          <a:p>
            <a:r>
              <a:rPr lang="en-US" baseline="0" dirty="0" smtClean="0"/>
              <a:t>To illustrate this, let us go back to our vacation example.</a:t>
            </a:r>
          </a:p>
          <a:p>
            <a:endParaRPr lang="en-US" baseline="0" dirty="0" smtClean="0"/>
          </a:p>
          <a:p>
            <a:r>
              <a:rPr lang="en-US" baseline="0" dirty="0" smtClean="0"/>
              <a:t>Suppose you have to travel by plane and got a rather tall friend. He will definitely need to buy a special ticket for additional space at the emergency exists.</a:t>
            </a:r>
          </a:p>
          <a:p>
            <a:endParaRPr lang="en-US" baseline="0" dirty="0" smtClean="0"/>
          </a:p>
          <a:p>
            <a:r>
              <a:rPr lang="en-US" baseline="0" dirty="0" smtClean="0"/>
              <a:t>Question: Do we all need a seat at the emergency exits? </a:t>
            </a:r>
          </a:p>
          <a:p>
            <a:r>
              <a:rPr lang="en-US" baseline="0" dirty="0" smtClean="0"/>
              <a:t>Of course we don’t, but with the current approach gives us no choice and pay for them. Moreover, we would occupy them and prevent possibly other tall people from being able to book them.</a:t>
            </a:r>
          </a:p>
        </p:txBody>
      </p:sp>
      <p:sp>
        <p:nvSpPr>
          <p:cNvPr id="4" name="Slide Number Placeholder 3"/>
          <p:cNvSpPr>
            <a:spLocks noGrp="1"/>
          </p:cNvSpPr>
          <p:nvPr>
            <p:ph type="sldNum" sz="quarter" idx="10"/>
          </p:nvPr>
        </p:nvSpPr>
        <p:spPr/>
        <p:txBody>
          <a:bodyPr/>
          <a:lstStyle/>
          <a:p>
            <a:fld id="{7E5C19BD-04DA-4AAF-8BB5-440C7739EB0A}" type="slidenum">
              <a:rPr lang="nl-NL" smtClean="0"/>
              <a:t>5</a:t>
            </a:fld>
            <a:endParaRPr lang="nl-NL" dirty="0"/>
          </a:p>
        </p:txBody>
      </p:sp>
    </p:spTree>
    <p:extLst>
      <p:ext uri="{BB962C8B-B14F-4D97-AF65-F5344CB8AC3E}">
        <p14:creationId xmlns:p14="http://schemas.microsoft.com/office/powerpoint/2010/main" val="44557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our goal is to obtain </a:t>
            </a:r>
            <a:r>
              <a:rPr lang="en-US" baseline="0" dirty="0" smtClean="0"/>
              <a:t>a formalism capable of expressing non-functional requirements in workflows with the following requirements:</a:t>
            </a:r>
          </a:p>
          <a:p>
            <a:endParaRPr lang="en-US" baseline="0" dirty="0" smtClean="0"/>
          </a:p>
          <a:p>
            <a:r>
              <a:rPr lang="en-US" baseline="0" dirty="0" smtClean="0"/>
              <a:t>First of all, it needs to support NFRs at a task-based level, as just explained using our holiday example.</a:t>
            </a:r>
          </a:p>
          <a:p>
            <a:r>
              <a:rPr lang="en-US" baseline="0" dirty="0" smtClean="0"/>
              <a:t>It also needs to support dynamic changes, perhaps you start a download and if it crashes at start, it would be inconvenient but you don’ t really mind.</a:t>
            </a:r>
          </a:p>
          <a:p>
            <a:r>
              <a:rPr lang="en-US" baseline="0" dirty="0" smtClean="0"/>
              <a:t>However, as time goes by and your download is nearing completion, it would be a pity if it crashes and you would have to download everything again.</a:t>
            </a:r>
          </a:p>
          <a:p>
            <a:endParaRPr lang="en-US" baseline="0" dirty="0" smtClean="0"/>
          </a:p>
          <a:p>
            <a:r>
              <a:rPr lang="en-US" baseline="0" dirty="0" smtClean="0"/>
              <a:t>A third requirement is that our formalism is generic so that we can specify any non-functional requirement on all aspects of a workflow. This way, we are not constrained to any specific non-functional requirement or run into limitations.</a:t>
            </a:r>
          </a:p>
          <a:p>
            <a:endParaRPr lang="en-US" baseline="0" dirty="0" smtClean="0"/>
          </a:p>
          <a:p>
            <a:r>
              <a:rPr lang="en-US" baseline="0" dirty="0" smtClean="0"/>
              <a:t>And finally, we would like to add additional constructs such as groups to them.</a:t>
            </a:r>
          </a:p>
          <a:p>
            <a:endParaRPr lang="en-US" baseline="0" dirty="0" smtClean="0"/>
          </a:p>
          <a:p>
            <a:r>
              <a:rPr lang="en-US" baseline="0" dirty="0" smtClean="0"/>
              <a:t>In total, there are three ways to obtain this formalism:</a:t>
            </a:r>
          </a:p>
          <a:p>
            <a:r>
              <a:rPr lang="en-US" baseline="0" dirty="0" smtClean="0"/>
              <a:t>Either such a formalism already exists, or we need to extend an existing one, or create one ourselves.</a:t>
            </a:r>
            <a:endParaRPr lang="en-US" dirty="0"/>
          </a:p>
        </p:txBody>
      </p:sp>
      <p:sp>
        <p:nvSpPr>
          <p:cNvPr id="4" name="Slide Number Placeholder 3"/>
          <p:cNvSpPr>
            <a:spLocks noGrp="1"/>
          </p:cNvSpPr>
          <p:nvPr>
            <p:ph type="sldNum" sz="quarter" idx="10"/>
          </p:nvPr>
        </p:nvSpPr>
        <p:spPr/>
        <p:txBody>
          <a:bodyPr/>
          <a:lstStyle/>
          <a:p>
            <a:fld id="{7E5C19BD-04DA-4AAF-8BB5-440C7739EB0A}" type="slidenum">
              <a:rPr lang="nl-NL" smtClean="0"/>
              <a:t>6</a:t>
            </a:fld>
            <a:endParaRPr lang="nl-NL" dirty="0"/>
          </a:p>
        </p:txBody>
      </p:sp>
    </p:spTree>
    <p:extLst>
      <p:ext uri="{BB962C8B-B14F-4D97-AF65-F5344CB8AC3E}">
        <p14:creationId xmlns:p14="http://schemas.microsoft.com/office/powerpoint/2010/main" val="224898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investigate if there are formalisms</a:t>
            </a:r>
            <a:r>
              <a:rPr lang="en-US" baseline="0" dirty="0" smtClean="0"/>
              <a:t> currently in practice that we can use, we first created a library of six complex workflows with three complex workflows having non-functional requirements</a:t>
            </a:r>
          </a:p>
          <a:p>
            <a:endParaRPr lang="en-US" baseline="0" dirty="0" smtClean="0"/>
          </a:p>
          <a:p>
            <a:r>
              <a:rPr lang="en-US" baseline="0" dirty="0" smtClean="0"/>
              <a:t>Next, we conducted a comprehensive survey to review what is the state of the art in formalisms. </a:t>
            </a:r>
          </a:p>
          <a:p>
            <a:r>
              <a:rPr lang="en-US" baseline="0" dirty="0" smtClean="0"/>
              <a:t>We have looked at the last five years of eleven conferences and checked which papers mention “workflow”  in either their abstract or title.</a:t>
            </a:r>
          </a:p>
          <a:p>
            <a:r>
              <a:rPr lang="en-US" baseline="0" dirty="0" smtClean="0"/>
              <a:t>This resulted in 116 papers which we reviewed on which formalism they used.</a:t>
            </a:r>
          </a:p>
          <a:p>
            <a:endParaRPr lang="en-US" baseline="0" dirty="0" smtClean="0"/>
          </a:p>
          <a:p>
            <a:r>
              <a:rPr lang="en-US" baseline="0" dirty="0" smtClean="0"/>
              <a:t>Reviewing these papers lead to the following three most popular formalisms used in practice: BPMN, Petri nets and Directed Acyclic Graphs.</a:t>
            </a:r>
          </a:p>
          <a:p>
            <a:r>
              <a:rPr lang="en-US" baseline="0" dirty="0" smtClean="0"/>
              <a:t>Our main finding was that none of them were capable of expressing non-functional requirements at a task-based level.</a:t>
            </a:r>
          </a:p>
          <a:p>
            <a:r>
              <a:rPr lang="en-US" baseline="0" dirty="0" smtClean="0"/>
              <a:t>This means that we either need to extend one of these three formalisms or create one ourselves.</a:t>
            </a:r>
          </a:p>
          <a:p>
            <a:r>
              <a:rPr lang="en-US" baseline="0" dirty="0" smtClean="0"/>
              <a:t>So we decided to investigate which of these three formalisms is most suitable to be extended.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E5C19BD-04DA-4AAF-8BB5-440C7739EB0A}" type="slidenum">
              <a:rPr lang="nl-NL" smtClean="0"/>
              <a:t>7</a:t>
            </a:fld>
            <a:endParaRPr lang="nl-NL" dirty="0"/>
          </a:p>
        </p:txBody>
      </p:sp>
    </p:spTree>
    <p:extLst>
      <p:ext uri="{BB962C8B-B14F-4D97-AF65-F5344CB8AC3E}">
        <p14:creationId xmlns:p14="http://schemas.microsoft.com/office/powerpoint/2010/main" val="3955899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compare each formalism, we designed</a:t>
            </a:r>
            <a:r>
              <a:rPr lang="en-US" baseline="0" dirty="0" smtClean="0"/>
              <a:t> five metrics to qualitatively and quantitatively metrics.</a:t>
            </a:r>
          </a:p>
          <a:p>
            <a:endParaRPr lang="en-US" dirty="0" smtClean="0"/>
          </a:p>
          <a:p>
            <a:r>
              <a:rPr lang="en-US" dirty="0" smtClean="0"/>
              <a:t>One of these metrics is popularity,</a:t>
            </a:r>
            <a:r>
              <a:rPr lang="en-US" baseline="0" dirty="0" smtClean="0"/>
              <a:t> defined by the amount of papers that we obtained from our survey that explicitly mention the use of a formalism.</a:t>
            </a:r>
          </a:p>
          <a:p>
            <a:r>
              <a:rPr lang="en-US" baseline="0" dirty="0" smtClean="0"/>
              <a:t>The result is that 3 papers explicitly mention BPMN, 5 papers mention Petri nets and 44 mention Directed Acyclic Graphs.</a:t>
            </a:r>
          </a:p>
        </p:txBody>
      </p:sp>
      <p:sp>
        <p:nvSpPr>
          <p:cNvPr id="4" name="Slide Number Placeholder 3"/>
          <p:cNvSpPr>
            <a:spLocks noGrp="1"/>
          </p:cNvSpPr>
          <p:nvPr>
            <p:ph type="sldNum" sz="quarter" idx="10"/>
          </p:nvPr>
        </p:nvSpPr>
        <p:spPr/>
        <p:txBody>
          <a:bodyPr/>
          <a:lstStyle/>
          <a:p>
            <a:fld id="{7E5C19BD-04DA-4AAF-8BB5-440C7739EB0A}" type="slidenum">
              <a:rPr lang="nl-NL" smtClean="0"/>
              <a:t>8</a:t>
            </a:fld>
            <a:endParaRPr lang="nl-NL" dirty="0"/>
          </a:p>
        </p:txBody>
      </p:sp>
    </p:spTree>
    <p:extLst>
      <p:ext uri="{BB962C8B-B14F-4D97-AF65-F5344CB8AC3E}">
        <p14:creationId xmlns:p14="http://schemas.microsoft.com/office/powerpoint/2010/main" val="319341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this bring us</a:t>
            </a:r>
            <a:r>
              <a:rPr lang="en-US" baseline="0" dirty="0" smtClean="0"/>
              <a:t> to our ongoing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a:t>
            </a:r>
            <a:r>
              <a:rPr lang="en-US" baseline="0" dirty="0" smtClean="0"/>
              <a:t>current focus is extending the formalism of DAGs to fulfill all requirements specified earlier.</a:t>
            </a:r>
          </a:p>
          <a:p>
            <a:r>
              <a:rPr lang="en-US" baseline="0" dirty="0" smtClean="0"/>
              <a:t>Once we obtain our new formalism, we will use it to create new provisioning and allocation algorithms based on this new formalism.</a:t>
            </a:r>
          </a:p>
          <a:p>
            <a:r>
              <a:rPr lang="en-US" baseline="0" dirty="0" smtClean="0"/>
              <a:t>Once that is done, we will compare these new algorithms against the state-of-the-art.</a:t>
            </a:r>
          </a:p>
        </p:txBody>
      </p:sp>
      <p:sp>
        <p:nvSpPr>
          <p:cNvPr id="4" name="Slide Number Placeholder 3"/>
          <p:cNvSpPr>
            <a:spLocks noGrp="1"/>
          </p:cNvSpPr>
          <p:nvPr>
            <p:ph type="sldNum" sz="quarter" idx="10"/>
          </p:nvPr>
        </p:nvSpPr>
        <p:spPr/>
        <p:txBody>
          <a:bodyPr/>
          <a:lstStyle/>
          <a:p>
            <a:fld id="{7E5C19BD-04DA-4AAF-8BB5-440C7739EB0A}" type="slidenum">
              <a:rPr lang="nl-NL" smtClean="0"/>
              <a:t>9</a:t>
            </a:fld>
            <a:endParaRPr lang="nl-NL" dirty="0"/>
          </a:p>
        </p:txBody>
      </p:sp>
    </p:spTree>
    <p:extLst>
      <p:ext uri="{BB962C8B-B14F-4D97-AF65-F5344CB8AC3E}">
        <p14:creationId xmlns:p14="http://schemas.microsoft.com/office/powerpoint/2010/main" val="342267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2192" y="822995"/>
            <a:ext cx="7265534" cy="2972717"/>
          </a:xfrm>
        </p:spPr>
        <p:txBody>
          <a:bodyPr>
            <a:noAutofit/>
          </a:bodyPr>
          <a:lstStyle>
            <a:lvl1pPr algn="l">
              <a:defRPr sz="7800">
                <a:solidFill>
                  <a:srgbClr val="0089CF"/>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02192" y="4271063"/>
            <a:ext cx="7067378" cy="1367736"/>
          </a:xfrm>
        </p:spPr>
        <p:txBody>
          <a:bodyPr>
            <a:normAutofit/>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158348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9C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74336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341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6858000"/>
          </a:xfrm>
        </p:spPr>
        <p:txBody>
          <a:bodyPr/>
          <a:lstStyle/>
          <a:p>
            <a:endParaRPr lang="en-US" dirty="0"/>
          </a:p>
        </p:txBody>
      </p:sp>
      <p:sp>
        <p:nvSpPr>
          <p:cNvPr id="13"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‹nr.›</a:t>
            </a:fld>
            <a:endParaRPr lang="en-US" dirty="0"/>
          </a:p>
        </p:txBody>
      </p:sp>
      <p:sp>
        <p:nvSpPr>
          <p:cNvPr id="3" name="TextBox 2"/>
          <p:cNvSpPr txBox="1"/>
          <p:nvPr userDrawn="1"/>
        </p:nvSpPr>
        <p:spPr>
          <a:xfrm>
            <a:off x="-3990281" y="55821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20586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2A2416-1570-3849-86F9-07F78746E1B2}" type="datetimeFigureOut">
              <a:rPr lang="en-US" smtClean="0"/>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2CF66-B496-874C-8E08-71A5E0622B6E}" type="slidenum">
              <a:rPr lang="en-US" smtClean="0"/>
              <a:t>‹nr.›</a:t>
            </a:fld>
            <a:endParaRPr lang="en-US" dirty="0"/>
          </a:p>
        </p:txBody>
      </p:sp>
    </p:spTree>
    <p:extLst>
      <p:ext uri="{BB962C8B-B14F-4D97-AF65-F5344CB8AC3E}">
        <p14:creationId xmlns:p14="http://schemas.microsoft.com/office/powerpoint/2010/main" val="1212535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770509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106" y="274638"/>
            <a:ext cx="710646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63106" y="1600200"/>
            <a:ext cx="7106464" cy="46481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28"/>
          <p:cNvSpPr>
            <a:spLocks noChangeArrowheads="1"/>
          </p:cNvSpPr>
          <p:nvPr userDrawn="1"/>
        </p:nvSpPr>
        <p:spPr bwMode="auto">
          <a:xfrm>
            <a:off x="-1" y="13"/>
            <a:ext cx="1576384" cy="6857987"/>
          </a:xfrm>
          <a:prstGeom prst="rect">
            <a:avLst/>
          </a:prstGeom>
          <a:solidFill>
            <a:srgbClr val="0089CF"/>
          </a:solidFill>
          <a:ln w="9525">
            <a:noFill/>
            <a:miter lim="800000"/>
            <a:headEnd/>
            <a:tailEnd/>
          </a:ln>
        </p:spPr>
        <p:txBody>
          <a:bodyPr wrap="none" lIns="91436" tIns="45719" rIns="91436" bIns="45719" anchor="ctr"/>
          <a:lstStyle/>
          <a:p>
            <a:pPr algn="r"/>
            <a:endParaRPr lang="nl-NL" sz="2100" dirty="0">
              <a:latin typeface="Tahoma" pitchFamily="34" charset="0"/>
            </a:endParaRPr>
          </a:p>
        </p:txBody>
      </p:sp>
      <p:sp>
        <p:nvSpPr>
          <p:cNvPr id="10"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‹nr.›</a:t>
            </a:fld>
            <a:endParaRPr lang="en-US" dirty="0"/>
          </a:p>
        </p:txBody>
      </p:sp>
      <p:pic>
        <p:nvPicPr>
          <p:cNvPr id="1026" name="Picture 2" descr="Afbeeldingsresultaat voor vrije universiteit"/>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0428"/>
          <a:stretch/>
        </p:blipFill>
        <p:spPr bwMode="auto">
          <a:xfrm>
            <a:off x="89985" y="6072128"/>
            <a:ext cx="1396411" cy="69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24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457200" rtl="0" eaLnBrk="1" latinLnBrk="0" hangingPunct="1">
        <a:spcBef>
          <a:spcPct val="0"/>
        </a:spcBef>
        <a:buNone/>
        <a:defRPr sz="3600" kern="1200">
          <a:solidFill>
            <a:srgbClr val="0089CF"/>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5"/>
          <a:stretch>
            <a:fillRect/>
          </a:stretch>
        </p:blipFill>
        <p:spPr>
          <a:xfrm>
            <a:off x="177800" y="6285196"/>
            <a:ext cx="1011238" cy="500864"/>
          </a:xfrm>
          <a:prstGeom prst="rect">
            <a:avLst/>
          </a:prstGeom>
        </p:spPr>
      </p:pic>
      <p:sp>
        <p:nvSpPr>
          <p:cNvPr id="2" name="Title Placeholder 1"/>
          <p:cNvSpPr>
            <a:spLocks noGrp="1"/>
          </p:cNvSpPr>
          <p:nvPr>
            <p:ph type="title"/>
          </p:nvPr>
        </p:nvSpPr>
        <p:spPr>
          <a:xfrm>
            <a:off x="457200" y="274638"/>
            <a:ext cx="835832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199" y="1600200"/>
            <a:ext cx="8358329"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‹nr.›</a:t>
            </a:fld>
            <a:endParaRPr lang="en-US" dirty="0"/>
          </a:p>
        </p:txBody>
      </p:sp>
    </p:spTree>
    <p:extLst>
      <p:ext uri="{BB962C8B-B14F-4D97-AF65-F5344CB8AC3E}">
        <p14:creationId xmlns:p14="http://schemas.microsoft.com/office/powerpoint/2010/main" val="130344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Lst>
  <p:timing>
    <p:tnLst>
      <p:par>
        <p:cTn id="1" dur="indefinite" restart="never" nodeType="tmRoot"/>
      </p:par>
    </p:tnLst>
  </p:timing>
  <p:txStyles>
    <p:titleStyle>
      <a:lvl1pPr algn="l" defTabSz="457200" rtl="0" eaLnBrk="1" latinLnBrk="0" hangingPunct="1">
        <a:spcBef>
          <a:spcPct val="0"/>
        </a:spcBef>
        <a:buNone/>
        <a:defRPr sz="3600" kern="1200">
          <a:solidFill>
            <a:srgbClr val="0089CF"/>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240" y="95937"/>
            <a:ext cx="6577959" cy="2926445"/>
          </a:xfrm>
        </p:spPr>
        <p:txBody>
          <a:bodyPr>
            <a:noAutofit/>
          </a:bodyPr>
          <a:lstStyle/>
          <a:p>
            <a:r>
              <a:rPr lang="nl-NL" sz="3600" dirty="0"/>
              <a:t>An Analysis of Workflow Formalisms for Complex Workflows with Non-Functional Requirements</a:t>
            </a:r>
            <a:endParaRPr lang="en-US" sz="3600" dirty="0"/>
          </a:p>
        </p:txBody>
      </p:sp>
      <p:sp>
        <p:nvSpPr>
          <p:cNvPr id="3" name="Subtitle 2"/>
          <p:cNvSpPr>
            <a:spLocks noGrp="1"/>
          </p:cNvSpPr>
          <p:nvPr>
            <p:ph type="subTitle" idx="1"/>
          </p:nvPr>
        </p:nvSpPr>
        <p:spPr>
          <a:xfrm>
            <a:off x="5023945" y="5513729"/>
            <a:ext cx="4120054" cy="1330225"/>
          </a:xfrm>
        </p:spPr>
        <p:txBody>
          <a:bodyPr>
            <a:normAutofit fontScale="92500" lnSpcReduction="20000"/>
          </a:bodyPr>
          <a:lstStyle/>
          <a:p>
            <a:pPr algn="r"/>
            <a:r>
              <a:rPr lang="en-US" dirty="0" smtClean="0">
                <a:latin typeface="Arial"/>
                <a:cs typeface="Arial"/>
              </a:rPr>
              <a:t>Laurens </a:t>
            </a:r>
            <a:r>
              <a:rPr lang="en-US" dirty="0" smtClean="0">
                <a:latin typeface="Arial"/>
                <a:cs typeface="Arial"/>
              </a:rPr>
              <a:t>Versluis</a:t>
            </a:r>
            <a:br>
              <a:rPr lang="en-US" dirty="0" smtClean="0">
                <a:latin typeface="Arial"/>
                <a:cs typeface="Arial"/>
              </a:rPr>
            </a:br>
            <a:r>
              <a:rPr lang="nl-NL" sz="2400" dirty="0"/>
              <a:t>Massivizing Computer </a:t>
            </a:r>
            <a:r>
              <a:rPr lang="nl-NL" sz="2400" dirty="0" smtClean="0"/>
              <a:t>Systems</a:t>
            </a:r>
          </a:p>
          <a:p>
            <a:pPr algn="r"/>
            <a:r>
              <a:rPr lang="en-US" sz="2400" dirty="0" smtClean="0"/>
              <a:t>@Large research, </a:t>
            </a:r>
            <a:br>
              <a:rPr lang="en-US" sz="2400" dirty="0" smtClean="0"/>
            </a:br>
            <a:r>
              <a:rPr lang="en-US" sz="2400" dirty="0" smtClean="0"/>
              <a:t>https</a:t>
            </a:r>
            <a:r>
              <a:rPr lang="en-US" sz="2400" dirty="0"/>
              <a:t>://</a:t>
            </a:r>
            <a:r>
              <a:rPr lang="en-US" sz="2400" dirty="0" smtClean="0"/>
              <a:t>atlarge-research.com </a:t>
            </a:r>
            <a:endParaRPr lang="en-US"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718" y="4062411"/>
            <a:ext cx="1439917" cy="143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255" y="6300692"/>
            <a:ext cx="853363" cy="428815"/>
          </a:xfrm>
          <a:prstGeom prst="rect">
            <a:avLst/>
          </a:prstGeom>
        </p:spPr>
      </p:pic>
      <p:pic>
        <p:nvPicPr>
          <p:cNvPr id="11" name="Picture 2" descr="C:\Users\Alex\Downloads\A-Iosup_foto_Ernst_van_Deursen_w1000h1135.png"/>
          <p:cNvPicPr>
            <a:picLocks noChangeAspect="1" noChangeArrowheads="1"/>
          </p:cNvPicPr>
          <p:nvPr/>
        </p:nvPicPr>
        <p:blipFill>
          <a:blip r:embed="rId5" cstate="print"/>
          <a:srcRect/>
          <a:stretch>
            <a:fillRect/>
          </a:stretch>
        </p:blipFill>
        <p:spPr bwMode="auto">
          <a:xfrm>
            <a:off x="1880239" y="4133733"/>
            <a:ext cx="1002879" cy="1057261"/>
          </a:xfrm>
          <a:prstGeom prst="rect">
            <a:avLst/>
          </a:prstGeom>
          <a:noFill/>
        </p:spPr>
      </p:pic>
      <p:pic>
        <p:nvPicPr>
          <p:cNvPr id="21" name="Picture 14" descr="https://atlarge-research.com/images/people/evaneyk_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0240" y="3022382"/>
            <a:ext cx="995249" cy="99524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6232" y="6175816"/>
            <a:ext cx="1311218" cy="66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223704" y="4062411"/>
            <a:ext cx="4053738" cy="1200329"/>
          </a:xfrm>
          <a:prstGeom prst="rect">
            <a:avLst/>
          </a:prstGeom>
          <a:noFill/>
        </p:spPr>
        <p:txBody>
          <a:bodyPr wrap="none" rtlCol="0">
            <a:spAutoFit/>
          </a:bodyPr>
          <a:lstStyle/>
          <a:p>
            <a:r>
              <a:rPr lang="nl-NL" dirty="0" smtClean="0"/>
              <a:t>Alexandru Iosup, Professor </a:t>
            </a:r>
            <a:r>
              <a:rPr lang="nl-NL" dirty="0"/>
              <a:t>of Computer </a:t>
            </a:r>
            <a:endParaRPr lang="nl-NL" dirty="0" smtClean="0"/>
          </a:p>
          <a:p>
            <a:r>
              <a:rPr lang="nl-NL" dirty="0" smtClean="0"/>
              <a:t>Science </a:t>
            </a:r>
            <a:r>
              <a:rPr lang="nl-NL" dirty="0"/>
              <a:t>at VU Amsterdam &amp; </a:t>
            </a:r>
            <a:endParaRPr lang="nl-NL" dirty="0" smtClean="0"/>
          </a:p>
          <a:p>
            <a:r>
              <a:rPr lang="nl-NL" dirty="0" smtClean="0"/>
              <a:t>Associate </a:t>
            </a:r>
            <a:r>
              <a:rPr lang="nl-NL" dirty="0"/>
              <a:t>Professor of Computer Science </a:t>
            </a:r>
            <a:r>
              <a:rPr lang="nl-NL" dirty="0" smtClean="0"/>
              <a:t/>
            </a:r>
            <a:br>
              <a:rPr lang="nl-NL" dirty="0" smtClean="0"/>
            </a:br>
            <a:r>
              <a:rPr lang="nl-NL" dirty="0" smtClean="0"/>
              <a:t>at </a:t>
            </a:r>
            <a:r>
              <a:rPr lang="nl-NL" dirty="0"/>
              <a:t>TU Delft</a:t>
            </a:r>
          </a:p>
        </p:txBody>
      </p:sp>
      <p:sp>
        <p:nvSpPr>
          <p:cNvPr id="22" name="Tekstvak 21"/>
          <p:cNvSpPr txBox="1"/>
          <p:nvPr/>
        </p:nvSpPr>
        <p:spPr>
          <a:xfrm>
            <a:off x="3204889" y="3335340"/>
            <a:ext cx="3638112" cy="369332"/>
          </a:xfrm>
          <a:prstGeom prst="rect">
            <a:avLst/>
          </a:prstGeom>
          <a:noFill/>
        </p:spPr>
        <p:txBody>
          <a:bodyPr wrap="none" rtlCol="0">
            <a:spAutoFit/>
          </a:bodyPr>
          <a:lstStyle/>
          <a:p>
            <a:r>
              <a:rPr lang="nl-NL" dirty="0" smtClean="0"/>
              <a:t>Erwin van Eyk, MSc student, TU Delft</a:t>
            </a:r>
            <a:endParaRPr lang="nl-NL" dirty="0"/>
          </a:p>
        </p:txBody>
      </p:sp>
    </p:spTree>
    <p:extLst>
      <p:ext uri="{BB962C8B-B14F-4D97-AF65-F5344CB8AC3E}">
        <p14:creationId xmlns:p14="http://schemas.microsoft.com/office/powerpoint/2010/main" val="3087952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Per-task non-functional requirements can reduce costs and resource usage</a:t>
            </a:r>
          </a:p>
          <a:p>
            <a:pPr marL="514350" indent="-514350">
              <a:buFont typeface="+mj-lt"/>
              <a:buAutoNum type="arabicPeriod"/>
            </a:pPr>
            <a:r>
              <a:rPr lang="en-US" dirty="0" smtClean="0"/>
              <a:t>Existing popular formalisms for defining workflows do not support dynamic, (arbitrary) non-functional requirements</a:t>
            </a:r>
          </a:p>
          <a:p>
            <a:pPr marL="514350" indent="-514350">
              <a:buFont typeface="+mj-lt"/>
              <a:buAutoNum type="arabicPeriod"/>
            </a:pPr>
            <a:r>
              <a:rPr lang="en-US" dirty="0" smtClean="0"/>
              <a:t>DAG seems to be the most suitable formalism to extend</a:t>
            </a:r>
          </a:p>
        </p:txBody>
      </p:sp>
    </p:spTree>
    <p:extLst>
      <p:ext uri="{BB962C8B-B14F-4D97-AF65-F5344CB8AC3E}">
        <p14:creationId xmlns:p14="http://schemas.microsoft.com/office/powerpoint/2010/main" val="451921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240" y="95937"/>
            <a:ext cx="6577959" cy="2926445"/>
          </a:xfrm>
        </p:spPr>
        <p:txBody>
          <a:bodyPr>
            <a:noAutofit/>
          </a:bodyPr>
          <a:lstStyle/>
          <a:p>
            <a:r>
              <a:rPr lang="nl-NL" sz="3600" dirty="0"/>
              <a:t>An Analysis of Workflow Formalisms for Complex Workflows with Non-Functional Requirements</a:t>
            </a:r>
            <a:endParaRPr lang="en-US" sz="3600" dirty="0"/>
          </a:p>
        </p:txBody>
      </p:sp>
      <p:sp>
        <p:nvSpPr>
          <p:cNvPr id="3" name="Subtitle 2"/>
          <p:cNvSpPr>
            <a:spLocks noGrp="1"/>
          </p:cNvSpPr>
          <p:nvPr>
            <p:ph type="subTitle" idx="1"/>
          </p:nvPr>
        </p:nvSpPr>
        <p:spPr>
          <a:xfrm>
            <a:off x="5023945" y="5513729"/>
            <a:ext cx="4120054" cy="1330225"/>
          </a:xfrm>
        </p:spPr>
        <p:txBody>
          <a:bodyPr>
            <a:normAutofit fontScale="92500" lnSpcReduction="20000"/>
          </a:bodyPr>
          <a:lstStyle/>
          <a:p>
            <a:pPr algn="r"/>
            <a:r>
              <a:rPr lang="en-US" dirty="0" smtClean="0">
                <a:latin typeface="Arial"/>
                <a:cs typeface="Arial"/>
              </a:rPr>
              <a:t>Laurens </a:t>
            </a:r>
            <a:r>
              <a:rPr lang="en-US" dirty="0" smtClean="0">
                <a:latin typeface="Arial"/>
                <a:cs typeface="Arial"/>
              </a:rPr>
              <a:t>Versluis</a:t>
            </a:r>
            <a:br>
              <a:rPr lang="en-US" dirty="0" smtClean="0">
                <a:latin typeface="Arial"/>
                <a:cs typeface="Arial"/>
              </a:rPr>
            </a:br>
            <a:r>
              <a:rPr lang="nl-NL" sz="2400" dirty="0"/>
              <a:t>Massivizing Computer </a:t>
            </a:r>
            <a:r>
              <a:rPr lang="nl-NL" sz="2400" dirty="0" smtClean="0"/>
              <a:t>Systems</a:t>
            </a:r>
          </a:p>
          <a:p>
            <a:pPr algn="r"/>
            <a:r>
              <a:rPr lang="en-US" sz="2400" dirty="0" smtClean="0"/>
              <a:t>@Large research, </a:t>
            </a:r>
            <a:br>
              <a:rPr lang="en-US" sz="2400" dirty="0" smtClean="0"/>
            </a:br>
            <a:r>
              <a:rPr lang="en-US" sz="2400" dirty="0" smtClean="0"/>
              <a:t>https</a:t>
            </a:r>
            <a:r>
              <a:rPr lang="en-US" sz="2400" dirty="0"/>
              <a:t>://</a:t>
            </a:r>
            <a:r>
              <a:rPr lang="en-US" sz="2400" dirty="0" smtClean="0"/>
              <a:t>atlarge-research.com </a:t>
            </a:r>
            <a:endParaRPr lang="en-US"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718" y="4062411"/>
            <a:ext cx="1439917" cy="143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255" y="6300692"/>
            <a:ext cx="853363" cy="428815"/>
          </a:xfrm>
          <a:prstGeom prst="rect">
            <a:avLst/>
          </a:prstGeom>
        </p:spPr>
      </p:pic>
      <p:pic>
        <p:nvPicPr>
          <p:cNvPr id="11" name="Picture 2" descr="C:\Users\Alex\Downloads\A-Iosup_foto_Ernst_van_Deursen_w1000h1135.png"/>
          <p:cNvPicPr>
            <a:picLocks noChangeAspect="1" noChangeArrowheads="1"/>
          </p:cNvPicPr>
          <p:nvPr/>
        </p:nvPicPr>
        <p:blipFill>
          <a:blip r:embed="rId5" cstate="print"/>
          <a:srcRect/>
          <a:stretch>
            <a:fillRect/>
          </a:stretch>
        </p:blipFill>
        <p:spPr bwMode="auto">
          <a:xfrm>
            <a:off x="1880239" y="4133733"/>
            <a:ext cx="1002879" cy="1057261"/>
          </a:xfrm>
          <a:prstGeom prst="rect">
            <a:avLst/>
          </a:prstGeom>
          <a:noFill/>
        </p:spPr>
      </p:pic>
      <p:pic>
        <p:nvPicPr>
          <p:cNvPr id="21" name="Picture 14" descr="https://atlarge-research.com/images/people/evaneyk_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0240" y="3022382"/>
            <a:ext cx="995249" cy="99524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6232" y="6175816"/>
            <a:ext cx="1311218" cy="66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223704" y="4062411"/>
            <a:ext cx="4053738" cy="1200329"/>
          </a:xfrm>
          <a:prstGeom prst="rect">
            <a:avLst/>
          </a:prstGeom>
          <a:noFill/>
        </p:spPr>
        <p:txBody>
          <a:bodyPr wrap="none" rtlCol="0">
            <a:spAutoFit/>
          </a:bodyPr>
          <a:lstStyle/>
          <a:p>
            <a:r>
              <a:rPr lang="nl-NL" dirty="0" smtClean="0"/>
              <a:t>Alexandru Iosup, Professor </a:t>
            </a:r>
            <a:r>
              <a:rPr lang="nl-NL" dirty="0"/>
              <a:t>of Computer </a:t>
            </a:r>
            <a:endParaRPr lang="nl-NL" dirty="0" smtClean="0"/>
          </a:p>
          <a:p>
            <a:r>
              <a:rPr lang="nl-NL" dirty="0" smtClean="0"/>
              <a:t>Science </a:t>
            </a:r>
            <a:r>
              <a:rPr lang="nl-NL" dirty="0"/>
              <a:t>at VU Amsterdam &amp; </a:t>
            </a:r>
            <a:endParaRPr lang="nl-NL" dirty="0" smtClean="0"/>
          </a:p>
          <a:p>
            <a:r>
              <a:rPr lang="nl-NL" dirty="0" smtClean="0"/>
              <a:t>Associate </a:t>
            </a:r>
            <a:r>
              <a:rPr lang="nl-NL" dirty="0"/>
              <a:t>Professor of Computer Science </a:t>
            </a:r>
            <a:r>
              <a:rPr lang="nl-NL" dirty="0" smtClean="0"/>
              <a:t/>
            </a:r>
            <a:br>
              <a:rPr lang="nl-NL" dirty="0" smtClean="0"/>
            </a:br>
            <a:r>
              <a:rPr lang="nl-NL" dirty="0" smtClean="0"/>
              <a:t>at </a:t>
            </a:r>
            <a:r>
              <a:rPr lang="nl-NL" dirty="0"/>
              <a:t>TU Delft</a:t>
            </a:r>
          </a:p>
        </p:txBody>
      </p:sp>
      <p:sp>
        <p:nvSpPr>
          <p:cNvPr id="22" name="Tekstvak 21"/>
          <p:cNvSpPr txBox="1"/>
          <p:nvPr/>
        </p:nvSpPr>
        <p:spPr>
          <a:xfrm>
            <a:off x="3204889" y="3335340"/>
            <a:ext cx="3638112" cy="369332"/>
          </a:xfrm>
          <a:prstGeom prst="rect">
            <a:avLst/>
          </a:prstGeom>
          <a:noFill/>
        </p:spPr>
        <p:txBody>
          <a:bodyPr wrap="none" rtlCol="0">
            <a:spAutoFit/>
          </a:bodyPr>
          <a:lstStyle/>
          <a:p>
            <a:r>
              <a:rPr lang="nl-NL" dirty="0" smtClean="0"/>
              <a:t>Erwin van Eyk, MSc student, TU Delft</a:t>
            </a:r>
            <a:endParaRPr lang="nl-NL" dirty="0"/>
          </a:p>
        </p:txBody>
      </p:sp>
    </p:spTree>
    <p:extLst>
      <p:ext uri="{BB962C8B-B14F-4D97-AF65-F5344CB8AC3E}">
        <p14:creationId xmlns:p14="http://schemas.microsoft.com/office/powerpoint/2010/main" val="3177818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Metrics used to compare formalisms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026" y="2549577"/>
            <a:ext cx="7438580" cy="204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731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Formalism occurrence per conference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49" y="1558815"/>
            <a:ext cx="7560551" cy="4087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200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Today's society is increasingly using </a:t>
            </a:r>
            <a:r>
              <a:rPr lang="en-US" dirty="0" smtClean="0"/>
              <a:t>workflows</a:t>
            </a:r>
            <a:endParaRPr lang="en-US" dirty="0"/>
          </a:p>
        </p:txBody>
      </p:sp>
      <p:sp>
        <p:nvSpPr>
          <p:cNvPr id="3" name="Content Placeholder 2"/>
          <p:cNvSpPr>
            <a:spLocks noGrp="1"/>
          </p:cNvSpPr>
          <p:nvPr>
            <p:ph idx="1"/>
          </p:nvPr>
        </p:nvSpPr>
        <p:spPr/>
        <p:txBody>
          <a:bodyPr/>
          <a:lstStyle/>
          <a:p>
            <a:r>
              <a:rPr lang="en-US" dirty="0" smtClean="0"/>
              <a:t>Thousands of scientific applications</a:t>
            </a:r>
          </a:p>
          <a:p>
            <a:r>
              <a:rPr lang="en-US" dirty="0" smtClean="0"/>
              <a:t>Represented as </a:t>
            </a:r>
            <a:r>
              <a:rPr lang="en-US" dirty="0" smtClean="0"/>
              <a:t>workflows</a:t>
            </a:r>
          </a:p>
          <a:p>
            <a:pPr lvl="1"/>
            <a:r>
              <a:rPr lang="en-US" dirty="0"/>
              <a:t>B</a:t>
            </a:r>
            <a:r>
              <a:rPr lang="en-US" dirty="0" smtClean="0"/>
              <a:t>ecoming increasingly more complex</a:t>
            </a:r>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960" y="4610326"/>
            <a:ext cx="1246969" cy="213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206" y="4610326"/>
            <a:ext cx="1833627" cy="170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814" y="4599816"/>
            <a:ext cx="1190728" cy="224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a:off x="4875068" y="3841350"/>
            <a:ext cx="409903" cy="6621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6267" y="2989610"/>
            <a:ext cx="1015264" cy="84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descr="https://blast.ncbi.nlm.nih.gov/images/protein-blast-co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6926" y="3126236"/>
            <a:ext cx="1207518" cy="61702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fbeeldingsresultaat voor epigenom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1564" y="3133046"/>
            <a:ext cx="2342885" cy="6034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ain_ipac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7129" y="3091851"/>
            <a:ext cx="1300162"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07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Workflows are executed in datacenters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106" y="1806966"/>
            <a:ext cx="3773773" cy="177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www.google.co.uk/about/datacenters/images/2012-transparenc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63105" y="4086546"/>
            <a:ext cx="3926174" cy="2024433"/>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4" name="Down Arrow 3"/>
          <p:cNvSpPr/>
          <p:nvPr/>
        </p:nvSpPr>
        <p:spPr>
          <a:xfrm>
            <a:off x="7389920" y="3279686"/>
            <a:ext cx="399393" cy="8068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5" name="Picture 7" descr="C:\Users\Laurens\AppData\Local\Temp\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7641" y="1595736"/>
            <a:ext cx="1683950" cy="168395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5689278" y="2195395"/>
            <a:ext cx="859811"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rot="10800000">
            <a:off x="5770179" y="4813338"/>
            <a:ext cx="72521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6549090" y="5055488"/>
            <a:ext cx="2490952" cy="577401"/>
          </a:xfrm>
          <a:prstGeom prst="rect">
            <a:avLst/>
          </a:prstGeom>
          <a:solidFill>
            <a:srgbClr val="008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Scheduler</a:t>
            </a:r>
            <a:endParaRPr lang="nl-NL" sz="4400" b="1" dirty="0"/>
          </a:p>
        </p:txBody>
      </p:sp>
      <p:grpSp>
        <p:nvGrpSpPr>
          <p:cNvPr id="13" name="Group 12"/>
          <p:cNvGrpSpPr/>
          <p:nvPr/>
        </p:nvGrpSpPr>
        <p:grpSpPr>
          <a:xfrm>
            <a:off x="8118510" y="4247349"/>
            <a:ext cx="965501" cy="883046"/>
            <a:chOff x="5444776" y="1238071"/>
            <a:chExt cx="2735570" cy="2735570"/>
          </a:xfrm>
        </p:grpSpPr>
        <p:pic>
          <p:nvPicPr>
            <p:cNvPr id="14" name="Picture 2" descr="https://lh4.ggpht.com/dHwtqqvo3fpKbFhx0iH0mCgtgv3Qc6h-j7QW4S5Ms1A119IM5WTg6SFxMFtwjhCtF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4776" y="1238071"/>
              <a:ext cx="2735570" cy="273557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480938" y="2882122"/>
              <a:ext cx="330409" cy="3334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40106" y="2882122"/>
              <a:ext cx="330409" cy="3334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210041" y="2954694"/>
              <a:ext cx="464021" cy="20734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1884721" y="3109998"/>
            <a:ext cx="6984849" cy="1945490"/>
          </a:xfrm>
          <a:prstGeom prst="rect">
            <a:avLst/>
          </a:prstGeom>
          <a:solidFill>
            <a:srgbClr val="008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Hundreds of schedulers exist =&gt; challenging problem: no “one size fits all” </a:t>
            </a:r>
            <a:endParaRPr lang="nl-NL" sz="4400" b="1" dirty="0"/>
          </a:p>
        </p:txBody>
      </p:sp>
    </p:spTree>
    <p:extLst>
      <p:ext uri="{BB962C8B-B14F-4D97-AF65-F5344CB8AC3E}">
        <p14:creationId xmlns:p14="http://schemas.microsoft.com/office/powerpoint/2010/main" val="108060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Scheduling is hard, also in real life</a:t>
            </a:r>
            <a:br>
              <a:rPr lang="en-US" dirty="0" smtClean="0"/>
            </a:br>
            <a:r>
              <a:rPr lang="en-US" dirty="0" smtClean="0"/>
              <a:t>Example: planning a vacation</a:t>
            </a:r>
            <a:endParaRPr lang="en-US" dirty="0"/>
          </a:p>
        </p:txBody>
      </p:sp>
      <p:sp>
        <p:nvSpPr>
          <p:cNvPr id="3" name="Content Placeholder 2"/>
          <p:cNvSpPr>
            <a:spLocks noGrp="1"/>
          </p:cNvSpPr>
          <p:nvPr>
            <p:ph idx="1"/>
          </p:nvPr>
        </p:nvSpPr>
        <p:spPr/>
        <p:txBody>
          <a:bodyPr/>
          <a:lstStyle/>
          <a:p>
            <a:r>
              <a:rPr lang="en-US" dirty="0" smtClean="0"/>
              <a:t>Dependencies: money, date, (packing) belongings</a:t>
            </a:r>
          </a:p>
          <a:p>
            <a:r>
              <a:rPr lang="en-US" dirty="0" smtClean="0"/>
              <a:t>Agreements: What to visit/do and when?</a:t>
            </a:r>
          </a:p>
          <a:p>
            <a:r>
              <a:rPr lang="en-US" dirty="0"/>
              <a:t>Constraints: food, accessibility, phobias</a:t>
            </a:r>
            <a:r>
              <a:rPr lang="en-US" dirty="0" smtClean="0"/>
              <a:t>...</a:t>
            </a:r>
          </a:p>
          <a:p>
            <a:r>
              <a:rPr lang="en-US" dirty="0" smtClean="0"/>
              <a:t>Coordination: meeting at the same place</a:t>
            </a:r>
          </a:p>
        </p:txBody>
      </p:sp>
      <p:sp>
        <p:nvSpPr>
          <p:cNvPr id="4" name="AutoShape 2" descr="Wonderful Palm Be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745" y="4163999"/>
            <a:ext cx="3452693" cy="215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63106" y="2543503"/>
            <a:ext cx="7106464" cy="10405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63105" y="1702677"/>
            <a:ext cx="7181197" cy="2354316"/>
          </a:xfrm>
          <a:prstGeom prst="rect">
            <a:avLst/>
          </a:prstGeom>
          <a:solidFill>
            <a:srgbClr val="008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Complex workflows with </a:t>
            </a:r>
            <a:r>
              <a:rPr lang="en-US" sz="4400" dirty="0" smtClean="0"/>
              <a:t>dynamic, </a:t>
            </a:r>
            <a:r>
              <a:rPr lang="en-US" sz="4400" dirty="0"/>
              <a:t>non-functional </a:t>
            </a:r>
            <a:r>
              <a:rPr lang="en-US" sz="4400" dirty="0" smtClean="0"/>
              <a:t>requirements (NFRs).</a:t>
            </a:r>
            <a:endParaRPr lang="en-US" sz="4400" dirty="0"/>
          </a:p>
        </p:txBody>
      </p:sp>
    </p:spTree>
    <p:extLst>
      <p:ext uri="{BB962C8B-B14F-4D97-AF65-F5344CB8AC3E}">
        <p14:creationId xmlns:p14="http://schemas.microsoft.com/office/powerpoint/2010/main" val="204199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current approach</a:t>
            </a:r>
            <a:endParaRPr lang="en-US" dirty="0"/>
          </a:p>
        </p:txBody>
      </p:sp>
      <p:sp>
        <p:nvSpPr>
          <p:cNvPr id="3" name="Content Placeholder 2"/>
          <p:cNvSpPr>
            <a:spLocks noGrp="1"/>
          </p:cNvSpPr>
          <p:nvPr>
            <p:ph idx="1"/>
          </p:nvPr>
        </p:nvSpPr>
        <p:spPr>
          <a:xfrm>
            <a:off x="1763106" y="1600200"/>
            <a:ext cx="7106464" cy="4800600"/>
          </a:xfrm>
        </p:spPr>
        <p:txBody>
          <a:bodyPr>
            <a:normAutofit/>
          </a:bodyPr>
          <a:lstStyle/>
          <a:p>
            <a:r>
              <a:rPr lang="en-US" dirty="0" smtClean="0"/>
              <a:t>Currently, NFRs are set at the workflow level</a:t>
            </a:r>
          </a:p>
          <a:p>
            <a:pPr lvl="1"/>
            <a:r>
              <a:rPr lang="en-US" dirty="0" smtClean="0"/>
              <a:t>High performance (e.g. </a:t>
            </a:r>
            <a:r>
              <a:rPr lang="en-US" dirty="0"/>
              <a:t>d</a:t>
            </a:r>
            <a:r>
              <a:rPr lang="en-US" dirty="0" smtClean="0"/>
              <a:t>eadlines)</a:t>
            </a:r>
          </a:p>
          <a:p>
            <a:pPr lvl="1"/>
            <a:r>
              <a:rPr lang="en-US" dirty="0" smtClean="0"/>
              <a:t>High availability</a:t>
            </a:r>
          </a:p>
          <a:p>
            <a:pPr lvl="1"/>
            <a:r>
              <a:rPr lang="en-US" dirty="0" smtClean="0"/>
              <a:t>Privacy/security</a:t>
            </a:r>
          </a:p>
          <a:p>
            <a:pPr lvl="1"/>
            <a:endParaRPr lang="en-US" dirty="0" smtClean="0"/>
          </a:p>
          <a:p>
            <a:r>
              <a:rPr lang="en-US" dirty="0" smtClean="0"/>
              <a:t>Possibly wastes resources</a:t>
            </a:r>
          </a:p>
          <a:p>
            <a:r>
              <a:rPr lang="en-US" dirty="0" smtClean="0"/>
              <a:t>Possibly increases costs</a:t>
            </a:r>
          </a:p>
          <a:p>
            <a:endParaRPr lang="en-US" dirty="0" smtClean="0"/>
          </a:p>
          <a:p>
            <a:r>
              <a:rPr lang="en-US" dirty="0" smtClean="0"/>
              <a:t>Example: our vacation</a:t>
            </a:r>
          </a:p>
        </p:txBody>
      </p:sp>
      <p:pic>
        <p:nvPicPr>
          <p:cNvPr id="5122" name="Picture 2" descr="Afbeeldingsresultaat voor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740" y="4053847"/>
            <a:ext cx="3817336" cy="260467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972" y="3331779"/>
            <a:ext cx="2298243" cy="338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84716" y="1531805"/>
            <a:ext cx="6984849" cy="1218743"/>
          </a:xfrm>
          <a:prstGeom prst="rect">
            <a:avLst/>
          </a:prstGeom>
          <a:solidFill>
            <a:srgbClr val="008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Q: Do we all need a seat at the emergency exit?</a:t>
            </a:r>
            <a:endParaRPr lang="nl-NL" sz="4400" b="1" dirty="0"/>
          </a:p>
        </p:txBody>
      </p:sp>
      <p:sp>
        <p:nvSpPr>
          <p:cNvPr id="8" name="Rectangle 7"/>
          <p:cNvSpPr/>
          <p:nvPr/>
        </p:nvSpPr>
        <p:spPr>
          <a:xfrm>
            <a:off x="1884718" y="2814869"/>
            <a:ext cx="6984849" cy="1995512"/>
          </a:xfrm>
          <a:prstGeom prst="rect">
            <a:avLst/>
          </a:prstGeom>
          <a:solidFill>
            <a:srgbClr val="008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A: </a:t>
            </a:r>
            <a:r>
              <a:rPr lang="en-US" sz="4400" b="1" dirty="0"/>
              <a:t>no, but current approach gives no choice, and we pay for them.</a:t>
            </a:r>
            <a:endParaRPr lang="nl-NL" sz="4400" b="1" dirty="0"/>
          </a:p>
        </p:txBody>
      </p:sp>
      <p:sp>
        <p:nvSpPr>
          <p:cNvPr id="9" name="Rectangle 8"/>
          <p:cNvSpPr/>
          <p:nvPr/>
        </p:nvSpPr>
        <p:spPr>
          <a:xfrm>
            <a:off x="1884718" y="4873441"/>
            <a:ext cx="6984851" cy="1923393"/>
          </a:xfrm>
          <a:prstGeom prst="rect">
            <a:avLst/>
          </a:prstGeom>
          <a:solidFill>
            <a:srgbClr val="008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The seats are now marked as occupied </a:t>
            </a:r>
            <a:r>
              <a:rPr lang="en-US" sz="4400" b="1" dirty="0"/>
              <a:t>as well, cannot be used where actually needed.</a:t>
            </a:r>
            <a:endParaRPr lang="nl-NL" sz="4400" b="1" dirty="0"/>
          </a:p>
        </p:txBody>
      </p:sp>
    </p:spTree>
    <p:extLst>
      <p:ext uri="{BB962C8B-B14F-4D97-AF65-F5344CB8AC3E}">
        <p14:creationId xmlns:p14="http://schemas.microsoft.com/office/powerpoint/2010/main" val="394465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obtain a formalism to express NFRs in workflows</a:t>
            </a:r>
            <a:endParaRPr lang="en-US" dirty="0"/>
          </a:p>
        </p:txBody>
      </p:sp>
      <p:sp>
        <p:nvSpPr>
          <p:cNvPr id="3" name="Content Placeholder 2"/>
          <p:cNvSpPr>
            <a:spLocks noGrp="1"/>
          </p:cNvSpPr>
          <p:nvPr>
            <p:ph idx="1"/>
          </p:nvPr>
        </p:nvSpPr>
        <p:spPr/>
        <p:txBody>
          <a:bodyPr>
            <a:normAutofit/>
          </a:bodyPr>
          <a:lstStyle/>
          <a:p>
            <a:r>
              <a:rPr lang="en-US" dirty="0" smtClean="0"/>
              <a:t>Requirements</a:t>
            </a:r>
          </a:p>
          <a:p>
            <a:pPr lvl="1"/>
            <a:r>
              <a:rPr lang="en-US" dirty="0" smtClean="0"/>
              <a:t>Allow NFRs at a task-based level</a:t>
            </a:r>
            <a:endParaRPr lang="en-US" dirty="0"/>
          </a:p>
          <a:p>
            <a:pPr lvl="1"/>
            <a:r>
              <a:rPr lang="en-US" dirty="0"/>
              <a:t>Support dynamic changes</a:t>
            </a:r>
          </a:p>
          <a:p>
            <a:pPr lvl="1"/>
            <a:r>
              <a:rPr lang="en-US" dirty="0"/>
              <a:t>Generic: any </a:t>
            </a:r>
            <a:r>
              <a:rPr lang="en-US" dirty="0" smtClean="0"/>
              <a:t>NFR on </a:t>
            </a:r>
            <a:r>
              <a:rPr lang="en-US" dirty="0"/>
              <a:t>all aspects of a workflow</a:t>
            </a:r>
          </a:p>
          <a:p>
            <a:pPr lvl="1"/>
            <a:r>
              <a:rPr lang="en-US" dirty="0"/>
              <a:t>Additional </a:t>
            </a:r>
            <a:r>
              <a:rPr lang="en-US" dirty="0" smtClean="0"/>
              <a:t>constructs such </a:t>
            </a:r>
            <a:r>
              <a:rPr lang="en-US" dirty="0"/>
              <a:t>as </a:t>
            </a:r>
            <a:r>
              <a:rPr lang="en-US" dirty="0" smtClean="0"/>
              <a:t>groups</a:t>
            </a:r>
            <a:endParaRPr lang="en-US" dirty="0"/>
          </a:p>
          <a:p>
            <a:r>
              <a:rPr lang="en-US" dirty="0" smtClean="0"/>
              <a:t>Three possibilities:</a:t>
            </a:r>
          </a:p>
          <a:p>
            <a:pPr marL="914400" lvl="1" indent="-457200">
              <a:buFont typeface="+mj-lt"/>
              <a:buAutoNum type="arabicPeriod"/>
            </a:pPr>
            <a:r>
              <a:rPr lang="en-US" dirty="0" smtClean="0"/>
              <a:t>Such a formalism already exists</a:t>
            </a:r>
          </a:p>
          <a:p>
            <a:pPr marL="914400" lvl="1" indent="-457200">
              <a:buFont typeface="+mj-lt"/>
              <a:buAutoNum type="arabicPeriod"/>
            </a:pPr>
            <a:r>
              <a:rPr lang="en-US" dirty="0" smtClean="0"/>
              <a:t>We need to extend an existing formalism</a:t>
            </a:r>
          </a:p>
          <a:p>
            <a:pPr marL="914400" lvl="1" indent="-457200">
              <a:buFont typeface="+mj-lt"/>
              <a:buAutoNum type="arabicPeriod"/>
            </a:pPr>
            <a:r>
              <a:rPr lang="en-US" dirty="0" smtClean="0"/>
              <a:t>We need to design a formalism ourselves</a:t>
            </a:r>
            <a:endParaRPr lang="en-US" dirty="0"/>
          </a:p>
        </p:txBody>
      </p:sp>
    </p:spTree>
    <p:extLst>
      <p:ext uri="{BB962C8B-B14F-4D97-AF65-F5344CB8AC3E}">
        <p14:creationId xmlns:p14="http://schemas.microsoft.com/office/powerpoint/2010/main" val="1979067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current formalisms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We created a library of six complex workflows</a:t>
            </a:r>
          </a:p>
          <a:p>
            <a:pPr lvl="1"/>
            <a:r>
              <a:rPr lang="en-US" dirty="0" smtClean="0"/>
              <a:t>Three with non-functional requirements</a:t>
            </a:r>
          </a:p>
          <a:p>
            <a:pPr marL="514350" indent="-514350">
              <a:buFont typeface="+mj-lt"/>
              <a:buAutoNum type="arabicPeriod"/>
            </a:pPr>
            <a:r>
              <a:rPr lang="en-US" dirty="0" smtClean="0"/>
              <a:t>Comprehensive survey:</a:t>
            </a:r>
          </a:p>
          <a:p>
            <a:pPr lvl="1"/>
            <a:r>
              <a:rPr lang="en-US" dirty="0" smtClean="0"/>
              <a:t>11 conferences, last 5 years: </a:t>
            </a:r>
            <a:r>
              <a:rPr lang="en-US" dirty="0"/>
              <a:t>116 </a:t>
            </a:r>
            <a:r>
              <a:rPr lang="en-US" dirty="0" smtClean="0"/>
              <a:t>papers</a:t>
            </a:r>
          </a:p>
          <a:p>
            <a:pPr marL="514350" indent="-514350">
              <a:buFont typeface="+mj-lt"/>
              <a:buAutoNum type="arabicPeriod"/>
            </a:pPr>
            <a:r>
              <a:rPr lang="en-US" dirty="0" smtClean="0"/>
              <a:t>Three most used formalisms:</a:t>
            </a:r>
          </a:p>
          <a:p>
            <a:pPr lvl="1"/>
            <a:r>
              <a:rPr lang="en-US" dirty="0" smtClean="0"/>
              <a:t>BPMN</a:t>
            </a:r>
          </a:p>
          <a:p>
            <a:pPr lvl="1"/>
            <a:r>
              <a:rPr lang="en-US" dirty="0" smtClean="0"/>
              <a:t>Petri Nets</a:t>
            </a:r>
          </a:p>
          <a:p>
            <a:pPr lvl="1"/>
            <a:r>
              <a:rPr lang="en-US" dirty="0" smtClean="0"/>
              <a:t>Directed Acyclic Graphs (DAGs)</a:t>
            </a:r>
          </a:p>
          <a:p>
            <a:pPr marL="457200" lvl="1" indent="0">
              <a:buNone/>
            </a:pPr>
            <a:endParaRPr lang="en-US" dirty="0" smtClean="0"/>
          </a:p>
          <a:p>
            <a:pPr marL="0" indent="0">
              <a:buNone/>
            </a:pPr>
            <a:r>
              <a:rPr lang="en-US" dirty="0" smtClean="0">
                <a:solidFill>
                  <a:srgbClr val="0089CF"/>
                </a:solidFill>
              </a:rPr>
              <a:t>Main Finding</a:t>
            </a:r>
            <a:r>
              <a:rPr lang="en-US" dirty="0" smtClean="0"/>
              <a:t>: None of the three formalisms are capable of expressing (arbitrary) non-functional requirements at a task-based level</a:t>
            </a:r>
            <a:endParaRPr lang="en-US" dirty="0"/>
          </a:p>
        </p:txBody>
      </p:sp>
    </p:spTree>
    <p:extLst>
      <p:ext uri="{BB962C8B-B14F-4D97-AF65-F5344CB8AC3E}">
        <p14:creationId xmlns:p14="http://schemas.microsoft.com/office/powerpoint/2010/main" val="1882945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the the three formalisms</a:t>
            </a:r>
            <a:endParaRPr lang="en-US" dirty="0"/>
          </a:p>
        </p:txBody>
      </p:sp>
      <p:sp>
        <p:nvSpPr>
          <p:cNvPr id="3" name="Content Placeholder 2"/>
          <p:cNvSpPr>
            <a:spLocks noGrp="1"/>
          </p:cNvSpPr>
          <p:nvPr>
            <p:ph idx="1"/>
          </p:nvPr>
        </p:nvSpPr>
        <p:spPr/>
        <p:txBody>
          <a:bodyPr>
            <a:normAutofit/>
          </a:bodyPr>
          <a:lstStyle/>
          <a:p>
            <a:r>
              <a:rPr lang="en-US" dirty="0" smtClean="0"/>
              <a:t>Metrics to qualitatively and quantitatively compare the formalisms:</a:t>
            </a:r>
          </a:p>
          <a:p>
            <a:pPr lvl="1"/>
            <a:r>
              <a:rPr lang="en-US" dirty="0" smtClean="0"/>
              <a:t>Complexity</a:t>
            </a:r>
          </a:p>
          <a:p>
            <a:pPr lvl="1"/>
            <a:r>
              <a:rPr lang="en-US" dirty="0" smtClean="0"/>
              <a:t>Utilization</a:t>
            </a:r>
          </a:p>
          <a:p>
            <a:pPr lvl="1"/>
            <a:r>
              <a:rPr lang="en-US" dirty="0" smtClean="0"/>
              <a:t>Support for loops</a:t>
            </a:r>
          </a:p>
          <a:p>
            <a:pPr lvl="1"/>
            <a:r>
              <a:rPr lang="en-US" dirty="0" smtClean="0"/>
              <a:t>Current support for NFRs</a:t>
            </a:r>
          </a:p>
          <a:p>
            <a:pPr lvl="1"/>
            <a:r>
              <a:rPr lang="en-US" dirty="0" smtClean="0"/>
              <a:t>Popularity</a:t>
            </a:r>
            <a:br>
              <a:rPr lang="en-US" dirty="0" smtClean="0"/>
            </a:br>
            <a:endParaRPr lang="en-US" dirty="0" smtClean="0"/>
          </a:p>
          <a:p>
            <a:pPr marL="0" indent="0">
              <a:buNone/>
            </a:pPr>
            <a:r>
              <a:rPr lang="en-US" dirty="0" smtClean="0">
                <a:solidFill>
                  <a:srgbClr val="0089CF"/>
                </a:solidFill>
              </a:rPr>
              <a:t>Final outcome:</a:t>
            </a:r>
            <a:r>
              <a:rPr lang="en-US" dirty="0"/>
              <a:t/>
            </a:r>
            <a:br>
              <a:rPr lang="en-US" dirty="0"/>
            </a:br>
            <a:r>
              <a:rPr lang="en-US" dirty="0" smtClean="0"/>
              <a:t>DAGs are most suitable to extend</a:t>
            </a:r>
            <a:endParaRPr lang="en-US" dirty="0"/>
          </a:p>
        </p:txBody>
      </p:sp>
    </p:spTree>
    <p:extLst>
      <p:ext uri="{BB962C8B-B14F-4D97-AF65-F5344CB8AC3E}">
        <p14:creationId xmlns:p14="http://schemas.microsoft.com/office/powerpoint/2010/main" val="34677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a:t>
            </a:r>
            <a:endParaRPr lang="en-US" dirty="0"/>
          </a:p>
        </p:txBody>
      </p:sp>
      <p:sp>
        <p:nvSpPr>
          <p:cNvPr id="3" name="Content Placeholder 2"/>
          <p:cNvSpPr>
            <a:spLocks noGrp="1"/>
          </p:cNvSpPr>
          <p:nvPr>
            <p:ph idx="1"/>
          </p:nvPr>
        </p:nvSpPr>
        <p:spPr/>
        <p:txBody>
          <a:bodyPr/>
          <a:lstStyle/>
          <a:p>
            <a:r>
              <a:rPr lang="en-US" dirty="0" smtClean="0"/>
              <a:t>Extending the formalism of DAGs to fulfill all requirements</a:t>
            </a:r>
          </a:p>
          <a:p>
            <a:r>
              <a:rPr lang="en-US" dirty="0" smtClean="0"/>
              <a:t>Create new provisioning and allocation algorithms based on this new formalism</a:t>
            </a:r>
          </a:p>
          <a:p>
            <a:r>
              <a:rPr lang="en-US" dirty="0"/>
              <a:t>Compare </a:t>
            </a:r>
            <a:r>
              <a:rPr lang="en-US" dirty="0" smtClean="0"/>
              <a:t>these algorithms against the state-of-the-art</a:t>
            </a:r>
            <a:endParaRPr lang="en-US" dirty="0"/>
          </a:p>
          <a:p>
            <a:endParaRPr lang="en-US" dirty="0" smtClean="0"/>
          </a:p>
        </p:txBody>
      </p:sp>
    </p:spTree>
    <p:extLst>
      <p:ext uri="{BB962C8B-B14F-4D97-AF65-F5344CB8AC3E}">
        <p14:creationId xmlns:p14="http://schemas.microsoft.com/office/powerpoint/2010/main" val="279745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1805</TotalTime>
  <Words>1454</Words>
  <Application>Microsoft Office PowerPoint</Application>
  <PresentationFormat>Diavoorstelling (4:3)</PresentationFormat>
  <Paragraphs>154</Paragraphs>
  <Slides>13</Slides>
  <Notes>11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13</vt:i4>
      </vt:variant>
    </vt:vector>
  </HeadingPairs>
  <TitlesOfParts>
    <vt:vector size="18" baseType="lpstr">
      <vt:lpstr>Arial</vt:lpstr>
      <vt:lpstr>Calibri</vt:lpstr>
      <vt:lpstr>Tahoma</vt:lpstr>
      <vt:lpstr>Office Theme</vt:lpstr>
      <vt:lpstr>Custom Design</vt:lpstr>
      <vt:lpstr>An Analysis of Workflow Formalisms for Complex Workflows with Non-Functional Requirements</vt:lpstr>
      <vt:lpstr>Today's society is increasingly using workflows</vt:lpstr>
      <vt:lpstr>Workflows are executed in datacenters</vt:lpstr>
      <vt:lpstr>Scheduling is hard, also in real life Example: planning a vacation</vt:lpstr>
      <vt:lpstr>The current approach</vt:lpstr>
      <vt:lpstr>Goal: obtain a formalism to express NFRs in workflows</vt:lpstr>
      <vt:lpstr>Investigating current formalisms</vt:lpstr>
      <vt:lpstr>Comparing the the three formalisms</vt:lpstr>
      <vt:lpstr>Ongoing work</vt:lpstr>
      <vt:lpstr>Take-home message</vt:lpstr>
      <vt:lpstr>An Analysis of Workflow Formalisms for Complex Workflows with Non-Functional Requirements</vt:lpstr>
      <vt:lpstr>Metrics used to compare formalisms</vt:lpstr>
      <vt:lpstr>Formalism occurrence per conference</vt:lpstr>
    </vt:vector>
  </TitlesOfParts>
  <Company>TU Delft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Laurens</cp:lastModifiedBy>
  <cp:revision>266</cp:revision>
  <dcterms:created xsi:type="dcterms:W3CDTF">2015-07-09T11:57:30Z</dcterms:created>
  <dcterms:modified xsi:type="dcterms:W3CDTF">2017-06-19T19:18:35Z</dcterms:modified>
</cp:coreProperties>
</file>