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275" r:id="rId2"/>
    <p:sldId id="277" r:id="rId3"/>
    <p:sldId id="278" r:id="rId4"/>
    <p:sldId id="279" r:id="rId5"/>
    <p:sldId id="258" r:id="rId6"/>
    <p:sldId id="273" r:id="rId7"/>
    <p:sldId id="274" r:id="rId8"/>
    <p:sldId id="286" r:id="rId9"/>
    <p:sldId id="259" r:id="rId10"/>
    <p:sldId id="281" r:id="rId11"/>
    <p:sldId id="287" r:id="rId12"/>
    <p:sldId id="293" r:id="rId13"/>
    <p:sldId id="260" r:id="rId14"/>
    <p:sldId id="288" r:id="rId15"/>
    <p:sldId id="261" r:id="rId16"/>
    <p:sldId id="284" r:id="rId17"/>
    <p:sldId id="268" r:id="rId18"/>
    <p:sldId id="262" r:id="rId19"/>
    <p:sldId id="269" r:id="rId20"/>
    <p:sldId id="263" r:id="rId21"/>
    <p:sldId id="290" r:id="rId22"/>
    <p:sldId id="291" r:id="rId23"/>
    <p:sldId id="292" r:id="rId24"/>
    <p:sldId id="270" r:id="rId25"/>
    <p:sldId id="264" r:id="rId26"/>
    <p:sldId id="271" r:id="rId27"/>
    <p:sldId id="265" r:id="rId28"/>
    <p:sldId id="282" r:id="rId29"/>
    <p:sldId id="283" r:id="rId30"/>
    <p:sldId id="289" r:id="rId31"/>
    <p:sldId id="280" r:id="rId32"/>
    <p:sldId id="266" r:id="rId33"/>
  </p:sldIdLst>
  <p:sldSz cx="9144000" cy="6858000" type="screen4x3"/>
  <p:notesSz cx="6794500" cy="9931400"/>
  <p:defaultTextStyle>
    <a:defPPr>
      <a:defRPr lang="en-US"/>
    </a:defPPr>
    <a:lvl1pPr algn="ctr" rtl="0" fontAlgn="base">
      <a:spcBef>
        <a:spcPct val="0"/>
      </a:spcBef>
      <a:spcAft>
        <a:spcPct val="0"/>
      </a:spcAft>
      <a:defRPr sz="2400" kern="1200">
        <a:solidFill>
          <a:schemeClr val="tx1"/>
        </a:solidFill>
        <a:latin typeface="Tahoma" pitchFamily="34" charset="0"/>
        <a:ea typeface="MS PGothic" pitchFamily="34" charset="-128"/>
        <a:cs typeface="+mn-cs"/>
      </a:defRPr>
    </a:lvl1pPr>
    <a:lvl2pPr marL="457200" algn="ctr" rtl="0" fontAlgn="base">
      <a:spcBef>
        <a:spcPct val="0"/>
      </a:spcBef>
      <a:spcAft>
        <a:spcPct val="0"/>
      </a:spcAft>
      <a:defRPr sz="2400" kern="1200">
        <a:solidFill>
          <a:schemeClr val="tx1"/>
        </a:solidFill>
        <a:latin typeface="Tahoma" pitchFamily="34" charset="0"/>
        <a:ea typeface="MS PGothic" pitchFamily="34" charset="-128"/>
        <a:cs typeface="+mn-cs"/>
      </a:defRPr>
    </a:lvl2pPr>
    <a:lvl3pPr marL="914400" algn="ctr" rtl="0" fontAlgn="base">
      <a:spcBef>
        <a:spcPct val="0"/>
      </a:spcBef>
      <a:spcAft>
        <a:spcPct val="0"/>
      </a:spcAft>
      <a:defRPr sz="2400" kern="1200">
        <a:solidFill>
          <a:schemeClr val="tx1"/>
        </a:solidFill>
        <a:latin typeface="Tahoma" pitchFamily="34" charset="0"/>
        <a:ea typeface="MS PGothic" pitchFamily="34" charset="-128"/>
        <a:cs typeface="+mn-cs"/>
      </a:defRPr>
    </a:lvl3pPr>
    <a:lvl4pPr marL="1371600" algn="ctr" rtl="0" fontAlgn="base">
      <a:spcBef>
        <a:spcPct val="0"/>
      </a:spcBef>
      <a:spcAft>
        <a:spcPct val="0"/>
      </a:spcAft>
      <a:defRPr sz="2400" kern="1200">
        <a:solidFill>
          <a:schemeClr val="tx1"/>
        </a:solidFill>
        <a:latin typeface="Tahoma" pitchFamily="34" charset="0"/>
        <a:ea typeface="MS PGothic" pitchFamily="34" charset="-128"/>
        <a:cs typeface="+mn-cs"/>
      </a:defRPr>
    </a:lvl4pPr>
    <a:lvl5pPr marL="1828800" algn="ctr" rtl="0" fontAlgn="base">
      <a:spcBef>
        <a:spcPct val="0"/>
      </a:spcBef>
      <a:spcAft>
        <a:spcPct val="0"/>
      </a:spcAft>
      <a:defRPr sz="2400" kern="1200">
        <a:solidFill>
          <a:schemeClr val="tx1"/>
        </a:solidFill>
        <a:latin typeface="Tahoma" pitchFamily="34" charset="0"/>
        <a:ea typeface="MS PGothic" pitchFamily="34" charset="-128"/>
        <a:cs typeface="+mn-cs"/>
      </a:defRPr>
    </a:lvl5pPr>
    <a:lvl6pPr marL="2286000" algn="l" defTabSz="914400" rtl="0" eaLnBrk="1" latinLnBrk="0" hangingPunct="1">
      <a:defRPr sz="2400" kern="1200">
        <a:solidFill>
          <a:schemeClr val="tx1"/>
        </a:solidFill>
        <a:latin typeface="Tahoma" pitchFamily="34" charset="0"/>
        <a:ea typeface="MS PGothic" pitchFamily="34" charset="-128"/>
        <a:cs typeface="+mn-cs"/>
      </a:defRPr>
    </a:lvl6pPr>
    <a:lvl7pPr marL="2743200" algn="l" defTabSz="914400" rtl="0" eaLnBrk="1" latinLnBrk="0" hangingPunct="1">
      <a:defRPr sz="2400" kern="1200">
        <a:solidFill>
          <a:schemeClr val="tx1"/>
        </a:solidFill>
        <a:latin typeface="Tahoma" pitchFamily="34" charset="0"/>
        <a:ea typeface="MS PGothic" pitchFamily="34" charset="-128"/>
        <a:cs typeface="+mn-cs"/>
      </a:defRPr>
    </a:lvl7pPr>
    <a:lvl8pPr marL="3200400" algn="l" defTabSz="914400" rtl="0" eaLnBrk="1" latinLnBrk="0" hangingPunct="1">
      <a:defRPr sz="2400" kern="1200">
        <a:solidFill>
          <a:schemeClr val="tx1"/>
        </a:solidFill>
        <a:latin typeface="Tahoma" pitchFamily="34" charset="0"/>
        <a:ea typeface="MS PGothic" pitchFamily="34" charset="-128"/>
        <a:cs typeface="+mn-cs"/>
      </a:defRPr>
    </a:lvl8pPr>
    <a:lvl9pPr marL="3657600" algn="l" defTabSz="914400" rtl="0" eaLnBrk="1" latinLnBrk="0" hangingPunct="1">
      <a:defRPr sz="2400"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p15:guide id="1" orient="horz" pos="1296">
          <p15:clr>
            <a:srgbClr val="A4A3A4"/>
          </p15:clr>
        </p15:guide>
        <p15:guide id="2" pos="2901">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D0"/>
    <a:srgbClr val="FF9900"/>
    <a:srgbClr val="C63D98"/>
    <a:srgbClr val="C60000"/>
    <a:srgbClr val="007A85"/>
    <a:srgbClr val="0F1150"/>
    <a:srgbClr val="B2B2B2"/>
    <a:srgbClr val="ADC610"/>
    <a:srgbClr val="7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8151" autoAdjust="0"/>
  </p:normalViewPr>
  <p:slideViewPr>
    <p:cSldViewPr snapToGrid="0">
      <p:cViewPr varScale="1">
        <p:scale>
          <a:sx n="60" d="100"/>
          <a:sy n="60" d="100"/>
        </p:scale>
        <p:origin x="912" y="42"/>
      </p:cViewPr>
      <p:guideLst>
        <p:guide orient="horz" pos="1296"/>
        <p:guide pos="290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ahoma" pitchFamily="34" charset="0"/>
                <a:ea typeface="ＭＳ Ｐゴシック" pitchFamily="34" charset="-128"/>
                <a:cs typeface="+mn-cs"/>
              </a:defRPr>
            </a:lvl1pPr>
          </a:lstStyle>
          <a:p>
            <a:pPr>
              <a:defRPr/>
            </a:pPr>
            <a:endParaRPr lang="en-US"/>
          </a:p>
        </p:txBody>
      </p:sp>
      <p:sp>
        <p:nvSpPr>
          <p:cNvPr id="11161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CD4EDD46-5E3E-4948-8CE4-862242E6D426}" type="datetime1">
              <a:rPr lang="en-US" altLang="en-US"/>
              <a:pPr>
                <a:defRPr/>
              </a:pPr>
              <a:t>6/17/2018</a:t>
            </a:fld>
            <a:endParaRPr lang="en-US" altLang="en-US"/>
          </a:p>
        </p:txBody>
      </p:sp>
      <p:sp>
        <p:nvSpPr>
          <p:cNvPr id="11162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ahoma" pitchFamily="34" charset="0"/>
                <a:ea typeface="ＭＳ Ｐゴシック" pitchFamily="34" charset="-128"/>
                <a:cs typeface="+mn-cs"/>
              </a:defRPr>
            </a:lvl1pPr>
          </a:lstStyle>
          <a:p>
            <a:pPr>
              <a:defRPr/>
            </a:pPr>
            <a:endParaRPr lang="en-US"/>
          </a:p>
        </p:txBody>
      </p:sp>
      <p:sp>
        <p:nvSpPr>
          <p:cNvPr id="11162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621BD0-1DC7-439F-A7DA-AAB9058FBC4E}" type="slidenum">
              <a:rPr lang="en-US" altLang="en-US"/>
              <a:pPr>
                <a:defRPr/>
              </a:pPr>
              <a:t>‹nr.›</a:t>
            </a:fld>
            <a:endParaRPr lang="en-US" altLang="en-US"/>
          </a:p>
        </p:txBody>
      </p:sp>
    </p:spTree>
    <p:extLst>
      <p:ext uri="{BB962C8B-B14F-4D97-AF65-F5344CB8AC3E}">
        <p14:creationId xmlns:p14="http://schemas.microsoft.com/office/powerpoint/2010/main" val="395116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3849688" y="0"/>
            <a:ext cx="2944812"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defRPr>
            </a:lvl1pPr>
          </a:lstStyle>
          <a:p>
            <a:pPr>
              <a:defRPr/>
            </a:pPr>
            <a:fld id="{43750A71-82B1-4D97-9445-8A15B020D75F}" type="slidenum">
              <a:rPr lang="en-US" altLang="en-US"/>
              <a:pPr>
                <a:defRPr/>
              </a:pPr>
              <a:t>‹nr.›</a:t>
            </a:fld>
            <a:endParaRPr lang="en-US" altLang="en-US"/>
          </a:p>
        </p:txBody>
      </p:sp>
    </p:spTree>
    <p:extLst>
      <p:ext uri="{BB962C8B-B14F-4D97-AF65-F5344CB8AC3E}">
        <p14:creationId xmlns:p14="http://schemas.microsoft.com/office/powerpoint/2010/main" val="3932360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Good afternoon ladies and gentlemen, my name is Laurens</a:t>
            </a:r>
            <a:r>
              <a:rPr lang="nl-NL" baseline="0" dirty="0" smtClean="0"/>
              <a:t> Versluis. I am a phd student at the vrije universiteit Amsterdam and part of the @Large research group. Today I will present my work on A Trace-based performance study of autoscaling workloads of workflows in datacenters.</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a:t>
            </a:fld>
            <a:endParaRPr lang="en-US" altLang="en-US"/>
          </a:p>
        </p:txBody>
      </p:sp>
    </p:spTree>
    <p:extLst>
      <p:ext uri="{BB962C8B-B14F-4D97-AF65-F5344CB8AC3E}">
        <p14:creationId xmlns:p14="http://schemas.microsoft.com/office/powerpoint/2010/main" val="7182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autoscalers, there are two dimensions that we can consider to divide autoscaler into.</a:t>
            </a:r>
          </a:p>
          <a:p>
            <a:r>
              <a:rPr lang="en-US" baseline="0" dirty="0" smtClean="0"/>
              <a:t>The first one is the information source, which can be either Server or Job.</a:t>
            </a:r>
          </a:p>
          <a:p>
            <a:endParaRPr lang="en-US" baseline="0" dirty="0" smtClean="0"/>
          </a:p>
          <a:p>
            <a:r>
              <a:rPr lang="en-US" baseline="0" dirty="0" smtClean="0"/>
              <a:t>Server means that information from the server is used to make scaling decisions. Examples of this are the length of the queue, the current throughput, or the amount of resource utilization.</a:t>
            </a:r>
          </a:p>
          <a:p>
            <a:endParaRPr lang="en-US" dirty="0" smtClean="0"/>
          </a:p>
          <a:p>
            <a:r>
              <a:rPr lang="en-US" dirty="0" smtClean="0"/>
              <a:t>Autoscalers</a:t>
            </a:r>
            <a:r>
              <a:rPr lang="en-US" baseline="0" dirty="0" smtClean="0"/>
              <a:t> that use Jobs as information source are specifically tailored to workflows and attempt to exploit their structure to make better decisions. In particular, plan constructs partial execution plans and Token attempt to estimate the level of parallelism.</a:t>
            </a:r>
          </a:p>
          <a:p>
            <a:endParaRPr lang="en-US" baseline="0" dirty="0" smtClean="0"/>
          </a:p>
          <a:p>
            <a:r>
              <a:rPr lang="en-US" baseline="0" dirty="0" smtClean="0"/>
              <a:t>The other dimension is the timliness of information.</a:t>
            </a:r>
          </a:p>
          <a:p>
            <a:r>
              <a:rPr lang="en-US" baseline="0" dirty="0" smtClean="0"/>
              <a:t>Some autoscalers keep a history or track certain information over time, whereas other autoscalers only work with current or very recent information.</a:t>
            </a:r>
          </a:p>
          <a:p>
            <a:endParaRPr lang="en-US" baseline="0" dirty="0" smtClean="0"/>
          </a:p>
          <a:p>
            <a:r>
              <a:rPr lang="en-US" baseline="0" dirty="0" smtClean="0"/>
              <a:t>Overall, we selected seven state-of-the-art autoscalers that cover these two dimensions well, matching prior work.</a:t>
            </a:r>
          </a:p>
          <a:p>
            <a:r>
              <a:rPr lang="en-US" baseline="0" dirty="0" smtClean="0"/>
              <a:t>And now we ask ourselves the question: how well do autoscalers perform relative to each other?</a:t>
            </a:r>
          </a:p>
          <a:p>
            <a:endParaRPr lang="en-US" dirty="0" smtClean="0"/>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10</a:t>
            </a:fld>
            <a:endParaRPr lang="en-US" altLang="en-US"/>
          </a:p>
        </p:txBody>
      </p:sp>
    </p:spTree>
    <p:extLst>
      <p:ext uri="{BB962C8B-B14F-4D97-AF65-F5344CB8AC3E}">
        <p14:creationId xmlns:p14="http://schemas.microsoft.com/office/powerpoint/2010/main" val="174893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total, we conducted four different experiments</a:t>
            </a:r>
            <a:r>
              <a:rPr lang="nl-NL" baseline="0" dirty="0" smtClean="0"/>
              <a:t> which are summarized in the table below.</a:t>
            </a:r>
          </a:p>
          <a:p>
            <a:r>
              <a:rPr lang="nl-NL" baseline="0" dirty="0" smtClean="0"/>
              <a:t>In the first experiment, we investigate what the impact is of different workload domains.</a:t>
            </a:r>
          </a:p>
          <a:p>
            <a:r>
              <a:rPr lang="nl-NL" baseline="0" dirty="0" smtClean="0"/>
              <a:t>In the second experiment, we observe what the impact is of bursty workloads. While this experiment has been conducted before, we attempt to obtain a deeper understanding by using more and more recent metrics than previous work. </a:t>
            </a:r>
          </a:p>
          <a:p>
            <a:r>
              <a:rPr lang="nl-NL" baseline="0" dirty="0" smtClean="0"/>
              <a:t>The third experiment focuses on the impact allocation policies have on autoscalers. Tasks are assigned to resources according to an allocation policy and in this experiment we focus on how that affects the autoscaler performance.</a:t>
            </a:r>
          </a:p>
          <a:p>
            <a:r>
              <a:rPr lang="nl-NL" baseline="0" dirty="0" smtClean="0"/>
              <a:t>And finally, in the fourth experiment we changed the system utilization levels between 10% and 90% to observe how well autoscalers work in different resource environments.</a:t>
            </a:r>
          </a:p>
          <a:p>
            <a:endParaRPr lang="nl-NL" baseline="0" dirty="0" smtClean="0"/>
          </a:p>
          <a:p>
            <a:r>
              <a:rPr lang="nl-NL" baseline="0" dirty="0" smtClean="0"/>
              <a:t>Due to time constraints, I will cover the first and third experiment today.</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11</a:t>
            </a:fld>
            <a:endParaRPr lang="en-US" altLang="en-US"/>
          </a:p>
        </p:txBody>
      </p:sp>
    </p:spTree>
    <p:extLst>
      <p:ext uri="{BB962C8B-B14F-4D97-AF65-F5344CB8AC3E}">
        <p14:creationId xmlns:p14="http://schemas.microsoft.com/office/powerpoint/2010/main" val="139027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a:t>
            </a:r>
            <a:r>
              <a:rPr lang="nl-NL" baseline="0" dirty="0" smtClean="0"/>
              <a:t> general experimental setup is as followed.</a:t>
            </a:r>
          </a:p>
          <a:p>
            <a:r>
              <a:rPr lang="nl-NL" baseline="0" dirty="0" smtClean="0"/>
              <a:t>For experiments, we used an extended version of DGSim, which is a discrete event simulator for simulating grid and cloud environments.</a:t>
            </a:r>
          </a:p>
          <a:p>
            <a:r>
              <a:rPr lang="nl-NL" baseline="0" dirty="0" smtClean="0"/>
              <a:t>We have implemented all seven autoscalers in DGSim to experiment with.</a:t>
            </a:r>
          </a:p>
          <a:p>
            <a:r>
              <a:rPr lang="nl-NL" baseline="0" dirty="0" smtClean="0"/>
              <a:t>It is also important to note that in this work resources are abstract, meaning we do not differentiate between cores/threads/VMs etc. And are grouped in clusters which are being allocated.</a:t>
            </a:r>
          </a:p>
          <a:p>
            <a:endParaRPr lang="nl-NL" baseline="0" dirty="0" smtClean="0"/>
          </a:p>
          <a:p>
            <a:r>
              <a:rPr lang="nl-NL" baseline="0" dirty="0" smtClean="0"/>
              <a:t>Furthermore, in all experiments the reosurce monitor receives real-time updates and idle clusters are deallocated unless it’s the last one running.</a:t>
            </a:r>
          </a:p>
          <a:p>
            <a:r>
              <a:rPr lang="nl-NL" baseline="0" dirty="0" smtClean="0"/>
              <a:t>And finally the autoscaling interval, which is the time between two invocations of the autoscaler, is set to 30 seconds.</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12</a:t>
            </a:fld>
            <a:endParaRPr lang="en-US" altLang="en-US"/>
          </a:p>
        </p:txBody>
      </p:sp>
    </p:spTree>
    <p:extLst>
      <p:ext uri="{BB962C8B-B14F-4D97-AF65-F5344CB8AC3E}">
        <p14:creationId xmlns:p14="http://schemas.microsoft.com/office/powerpoint/2010/main" val="211010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smtClean="0"/>
              <a:t>In total, we use four real world workload</a:t>
            </a:r>
            <a:r>
              <a:rPr lang="nl-NL" baseline="0" dirty="0" smtClean="0"/>
              <a:t> traces, summarized in the table.</a:t>
            </a:r>
          </a:p>
          <a:p>
            <a:pPr marL="0" indent="0">
              <a:buFontTx/>
              <a:buNone/>
            </a:pPr>
            <a:r>
              <a:rPr lang="nl-NL" baseline="0" dirty="0" smtClean="0"/>
              <a:t>The first on is a scientific workload from the SPEC Cloud Group</a:t>
            </a:r>
          </a:p>
          <a:p>
            <a:pPr marL="0" indent="0">
              <a:buFontTx/>
              <a:buNone/>
            </a:pPr>
            <a:r>
              <a:rPr lang="nl-NL" baseline="0" dirty="0" smtClean="0"/>
              <a:t>The second one is an industrial trace from Shell’s Chronos IoT environment</a:t>
            </a:r>
          </a:p>
          <a:p>
            <a:pPr marL="0" indent="0">
              <a:buFontTx/>
              <a:buNone/>
            </a:pPr>
            <a:r>
              <a:rPr lang="nl-NL" baseline="0" dirty="0" smtClean="0"/>
              <a:t>And the third and fourth are engineernig traces origining from the Askalon grid environemnt.</a:t>
            </a:r>
          </a:p>
          <a:p>
            <a:pPr marL="0" indent="0">
              <a:buFontTx/>
              <a:buNone/>
            </a:pPr>
            <a:endParaRPr lang="nl-NL" baseline="0" dirty="0" smtClean="0"/>
          </a:p>
          <a:p>
            <a:pPr marL="0" indent="0">
              <a:buFontTx/>
              <a:buNone/>
            </a:pPr>
            <a:r>
              <a:rPr lang="nl-NL" baseline="0" dirty="0" smtClean="0"/>
              <a:t>All these traces have a medium scale size.</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13</a:t>
            </a:fld>
            <a:endParaRPr lang="en-US" altLang="en-US"/>
          </a:p>
        </p:txBody>
      </p:sp>
    </p:spTree>
    <p:extLst>
      <p:ext uri="{BB962C8B-B14F-4D97-AF65-F5344CB8AC3E}">
        <p14:creationId xmlns:p14="http://schemas.microsoft.com/office/powerpoint/2010/main" val="228697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this work, we used two types</a:t>
            </a:r>
            <a:r>
              <a:rPr lang="nl-NL" baseline="0" dirty="0" smtClean="0"/>
              <a:t> of metrics, the first being workflow-level metrics such as makespan and wait time</a:t>
            </a:r>
          </a:p>
          <a:p>
            <a:r>
              <a:rPr lang="nl-NL" baseline="0" dirty="0" smtClean="0"/>
              <a:t>And autoscaler metrics such as supply, demand and several elasticity metrics.</a:t>
            </a:r>
          </a:p>
          <a:p>
            <a:r>
              <a:rPr lang="nl-NL" baseline="0" dirty="0" smtClean="0"/>
              <a:t>In total, we use more than 10 forms of elasticity metrics recently introduced by the SPEC Cloud Group.</a:t>
            </a:r>
          </a:p>
          <a:p>
            <a:r>
              <a:rPr lang="nl-NL" baseline="0" dirty="0" smtClean="0"/>
              <a:t>One example of such a metric is the accuracy of an autoscaler regarding under and overprovisioning.</a:t>
            </a:r>
          </a:p>
          <a:p>
            <a:r>
              <a:rPr lang="nl-NL" baseline="0" dirty="0" smtClean="0"/>
              <a:t>Where we measure how many resources that were demanded are not supplied and divide thisby the maximum amount of resources.</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14</a:t>
            </a:fld>
            <a:endParaRPr lang="en-US" altLang="en-US"/>
          </a:p>
        </p:txBody>
      </p:sp>
    </p:spTree>
    <p:extLst>
      <p:ext uri="{BB962C8B-B14F-4D97-AF65-F5344CB8AC3E}">
        <p14:creationId xmlns:p14="http://schemas.microsoft.com/office/powerpoint/2010/main" val="281046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 this brings us to the first experiment.</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Prior work only uses one</a:t>
            </a:r>
            <a:r>
              <a:rPr lang="nl-NL" baseline="0" dirty="0" smtClean="0"/>
              <a:t> domain, so in this experiment we are the first to measure </a:t>
            </a:r>
            <a:r>
              <a:rPr lang="nl-NL" dirty="0" smtClean="0"/>
              <a:t>the impact of different workload domains on the performance of autoscalers.</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In</a:t>
            </a:r>
            <a:r>
              <a:rPr lang="nl-NL" baseline="0" dirty="0" smtClean="0"/>
              <a:t> this experiments, we used three different workloads: T1 which is a scientific workload, T2 which is an Industral workload and T3 wich is an engineering workload.</a:t>
            </a:r>
            <a:endParaRPr lang="nl-NL" dirty="0" smtClean="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15</a:t>
            </a:fld>
            <a:endParaRPr lang="en-US" altLang="en-US"/>
          </a:p>
        </p:txBody>
      </p:sp>
    </p:spTree>
    <p:extLst>
      <p:ext uri="{BB962C8B-B14F-4D97-AF65-F5344CB8AC3E}">
        <p14:creationId xmlns:p14="http://schemas.microsoft.com/office/powerpoint/2010/main" val="65779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For this experiment</a:t>
            </a:r>
            <a:r>
              <a:rPr lang="nl-NL" baseline="0" dirty="0" smtClean="0"/>
              <a:t> we use the Chronos industrial setup which means that we have 70 resources per cluster.</a:t>
            </a:r>
          </a:p>
          <a:p>
            <a:r>
              <a:rPr lang="nl-NL" baseline="0" dirty="0" smtClean="0"/>
              <a:t>The number of clusters that are available in total is set to reach 70% resource utilization which is a number we know is achieveable in super comuting.</a:t>
            </a:r>
          </a:p>
          <a:p>
            <a:endParaRPr lang="nl-NL" dirty="0" smtClean="0"/>
          </a:p>
          <a:p>
            <a:r>
              <a:rPr lang="nl-NL" dirty="0" smtClean="0"/>
              <a:t>In</a:t>
            </a:r>
            <a:r>
              <a:rPr lang="nl-NL" baseline="0" dirty="0" smtClean="0"/>
              <a:t> this partical experiments we measured 12 forms of elasticity defined by the SPEC RG Cloud group.</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16</a:t>
            </a:fld>
            <a:endParaRPr lang="en-US" altLang="en-US"/>
          </a:p>
        </p:txBody>
      </p:sp>
    </p:spTree>
    <p:extLst>
      <p:ext uri="{BB962C8B-B14F-4D97-AF65-F5344CB8AC3E}">
        <p14:creationId xmlns:p14="http://schemas.microsoft.com/office/powerpoint/2010/main" val="33327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 the results look</a:t>
            </a:r>
            <a:r>
              <a:rPr lang="nl-NL" baseline="0" dirty="0" smtClean="0"/>
              <a:t> something like this. Now don’t worry, you don’t need to read this table. </a:t>
            </a:r>
            <a:r>
              <a:rPr lang="nl-NL" baseline="0" dirty="0" smtClean="0">
                <a:sym typeface="Wingdings" panose="05000000000000000000" pitchFamily="2" charset="2"/>
              </a:rPr>
              <a:t></a:t>
            </a:r>
          </a:p>
          <a:p>
            <a:r>
              <a:rPr lang="nl-NL" baseline="0" dirty="0" smtClean="0">
                <a:sym typeface="Wingdings" panose="05000000000000000000" pitchFamily="2" charset="2"/>
              </a:rPr>
              <a:t>What is interesting from these results is that for some metrics such as underprovisioning, all autoscalers perform roughly equal on all workloads.</a:t>
            </a:r>
          </a:p>
          <a:p>
            <a:r>
              <a:rPr lang="nl-NL" baseline="0" dirty="0" smtClean="0">
                <a:sym typeface="Wingdings" panose="05000000000000000000" pitchFamily="2" charset="2"/>
              </a:rPr>
              <a:t>But if we look at the metric for overprovisioning, then we observe that Conpaas and Hist perform significantly worse than the other autoscalers. This is because the asocalon EE workload features a burst at the start of the workload which biases significantly the history that these two autoscaler keep. Conpaas attempts to forecast resources through linear regression and hist keeps a historgram of past arrivals, thus allocating too many resources.</a:t>
            </a:r>
          </a:p>
          <a:p>
            <a:endParaRPr lang="nl-NL" baseline="0" dirty="0" smtClean="0">
              <a:sym typeface="Wingdings" panose="05000000000000000000" pitchFamily="2" charset="2"/>
            </a:endParaRPr>
          </a:p>
          <a:p>
            <a:r>
              <a:rPr lang="nl-NL" baseline="0" dirty="0" smtClean="0">
                <a:sym typeface="Wingdings" panose="05000000000000000000" pitchFamily="2" charset="2"/>
              </a:rPr>
              <a:t>The main conclusion from this experiemnt is that the workload domain does signficantly affect the performance of autoscalers, and thus one shiould carefully benchmark autoscalers when working with a new workload. TODO: add pop-up blue thing.</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17</a:t>
            </a:fld>
            <a:endParaRPr lang="en-US" altLang="en-US"/>
          </a:p>
        </p:txBody>
      </p:sp>
    </p:spTree>
    <p:extLst>
      <p:ext uri="{BB962C8B-B14F-4D97-AF65-F5344CB8AC3E}">
        <p14:creationId xmlns:p14="http://schemas.microsoft.com/office/powerpoint/2010/main" val="188712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This bring us to the second experiment.</a:t>
            </a:r>
          </a:p>
          <a:p>
            <a:r>
              <a:rPr lang="nl-NL" dirty="0" smtClean="0"/>
              <a:t>In this experiment, we observe how the performance of autoscalers is affected by changing the allocation policy.</a:t>
            </a:r>
          </a:p>
          <a:p>
            <a:r>
              <a:rPr lang="nl-NL" dirty="0" smtClean="0"/>
              <a:t>In this experiment, we use one workload</a:t>
            </a:r>
            <a:r>
              <a:rPr lang="nl-NL" baseline="0" dirty="0" smtClean="0"/>
              <a:t> T4 which is an engineering workload.</a:t>
            </a:r>
          </a:p>
          <a:p>
            <a:endParaRPr lang="nl-NL" baseline="0" dirty="0" smtClean="0"/>
          </a:p>
          <a:p>
            <a:r>
              <a:rPr lang="nl-NL" baseline="0" dirty="0" smtClean="0"/>
              <a:t>In total, we implemented three different allocation policies which I will explain next.</a:t>
            </a:r>
          </a:p>
          <a:p>
            <a:endParaRPr lang="nl-NL" baseline="0" dirty="0" smtClean="0"/>
          </a:p>
          <a:p>
            <a:r>
              <a:rPr lang="nl-NL" baseline="0" dirty="0" smtClean="0"/>
              <a:t>Again, in this experiment we use the Choronos industrial setup which means that we have 70 resources per cluster</a:t>
            </a:r>
          </a:p>
          <a:p>
            <a:r>
              <a:rPr lang="nl-NL" baseline="0" dirty="0" smtClean="0"/>
              <a:t>And for this experiment we also set the number of available resources to reach 70% resource utilization.</a:t>
            </a:r>
          </a:p>
          <a:p>
            <a:endParaRPr lang="nl-NL" baseline="0" dirty="0" smtClean="0"/>
          </a:p>
          <a:p>
            <a:r>
              <a:rPr lang="nl-NL" baseline="0" dirty="0" smtClean="0"/>
              <a:t>For this experiment, we measure the amount of supplied resources as metric.</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20</a:t>
            </a:fld>
            <a:endParaRPr lang="en-US" altLang="en-US"/>
          </a:p>
        </p:txBody>
      </p:sp>
    </p:spTree>
    <p:extLst>
      <p:ext uri="{BB962C8B-B14F-4D97-AF65-F5344CB8AC3E}">
        <p14:creationId xmlns:p14="http://schemas.microsoft.com/office/powerpoint/2010/main" val="172377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first allocation policy that we implemented is FillWorst Fit</a:t>
            </a:r>
            <a:r>
              <a:rPr lang="nl-NL" baseline="0" dirty="0" smtClean="0"/>
              <a:t> which selects a cluster with the most idle resources and puts as many tasks on it in a FCFS-Manner on it.</a:t>
            </a:r>
          </a:p>
          <a:p>
            <a:r>
              <a:rPr lang="nl-NL" baseline="0" dirty="0" smtClean="0"/>
              <a:t>Consider the example below where we have a queue containing three jobs of size 3, 2 and 3 respectively.</a:t>
            </a:r>
          </a:p>
          <a:p>
            <a:r>
              <a:rPr lang="nl-NL" baseline="0" dirty="0" smtClean="0"/>
              <a:t>There are three clusters each having a capacity of 5 resources. Cluster B already has a load of 2 and C a load of 1.</a:t>
            </a:r>
          </a:p>
          <a:p>
            <a:r>
              <a:rPr lang="nl-NL" baseline="0" dirty="0" smtClean="0"/>
              <a:t>In this scenario, cluster A has the most idle one and thus is selected. Next, the first job with size 3 is placed on this cluster.</a:t>
            </a:r>
          </a:p>
          <a:p>
            <a:r>
              <a:rPr lang="nl-NL" baseline="0" dirty="0" smtClean="0"/>
              <a:t>The next task also fits on Cluster A so it is also placed there.</a:t>
            </a:r>
          </a:p>
          <a:p>
            <a:r>
              <a:rPr lang="nl-NL" baseline="0" dirty="0" smtClean="0"/>
              <a:t>Now that the next job no longer fits on A, the next most idle cluster is selected wich is cluster C, and the last task is placed on it.</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21</a:t>
            </a:fld>
            <a:endParaRPr lang="en-US" altLang="en-US"/>
          </a:p>
        </p:txBody>
      </p:sp>
    </p:spTree>
    <p:extLst>
      <p:ext uri="{BB962C8B-B14F-4D97-AF65-F5344CB8AC3E}">
        <p14:creationId xmlns:p14="http://schemas.microsoft.com/office/powerpoint/2010/main" val="42837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into the details, let’s</a:t>
            </a:r>
            <a:r>
              <a:rPr lang="en-US" baseline="0" dirty="0" smtClean="0"/>
              <a:t> first place this work in a larger context by spending a few words on the @Large research group. @Large Research is a research group that focuses on </a:t>
            </a:r>
            <a:r>
              <a:rPr lang="en-US" baseline="0" dirty="0" err="1" smtClean="0"/>
              <a:t>Massivizing</a:t>
            </a:r>
            <a:r>
              <a:rPr lang="en-US" baseline="0" dirty="0" smtClean="0"/>
              <a:t> computer systems, which I will cover in a minute.</a:t>
            </a:r>
          </a:p>
          <a:p>
            <a:r>
              <a:rPr lang="en-US" baseline="0" dirty="0" smtClean="0"/>
              <a:t>Our team consists of more than 20 researchers across both the VU Amsterdam and the TU Delft.</a:t>
            </a:r>
          </a:p>
          <a:p>
            <a:r>
              <a:rPr lang="en-US" baseline="0" dirty="0" smtClean="0"/>
              <a:t>One of the goals of the @Large research group is to valorize our research, which means that we would like to have our research being used in practice and improve society.</a:t>
            </a:r>
          </a:p>
          <a:p>
            <a:r>
              <a:rPr lang="en-US" baseline="0" dirty="0" smtClean="0"/>
              <a:t>We achieve this by working closely with our partners such as the SPEC cloud group, the University of Wurzburg and industrial partners such as Google and Intel.</a:t>
            </a:r>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2</a:t>
            </a:fld>
            <a:endParaRPr lang="en-US" altLang="en-US"/>
          </a:p>
        </p:txBody>
      </p:sp>
    </p:spTree>
    <p:extLst>
      <p:ext uri="{BB962C8B-B14F-4D97-AF65-F5344CB8AC3E}">
        <p14:creationId xmlns:p14="http://schemas.microsoft.com/office/powerpoint/2010/main" val="260086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WorstFit is similar to FillworstFit,</a:t>
            </a:r>
            <a:r>
              <a:rPr lang="nl-NL" baseline="0" dirty="0" smtClean="0"/>
              <a:t> but differs in the fact that between every task placement, it selects the most idle cluster.</a:t>
            </a:r>
          </a:p>
          <a:p>
            <a:endParaRPr lang="nl-NL" baseline="0" dirty="0" smtClean="0"/>
          </a:p>
          <a:p>
            <a:r>
              <a:rPr lang="nl-NL" baseline="0" dirty="0" smtClean="0"/>
              <a:t>To illustrate this, we start with the same scenario. So again, we have a queue of 3 tasks havng sized 3, 2, and 3 respectively.</a:t>
            </a:r>
          </a:p>
          <a:p>
            <a:r>
              <a:rPr lang="nl-NL" baseline="0" dirty="0" smtClean="0"/>
              <a:t>Now cluster A is again the most idle, so it will be selected and the first task assigned to it.</a:t>
            </a:r>
          </a:p>
          <a:p>
            <a:r>
              <a:rPr lang="nl-NL" baseline="0" dirty="0" smtClean="0"/>
              <a:t>Now for the next job, Cluster C is the most idle so the next task is allocated to cluster C.</a:t>
            </a:r>
          </a:p>
          <a:p>
            <a:r>
              <a:rPr lang="nl-NL" baseline="0" dirty="0" smtClean="0"/>
              <a:t>Finally, cluster B now has the most idle resources and thus will receive the last task.</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22</a:t>
            </a:fld>
            <a:endParaRPr lang="en-US" altLang="en-US"/>
          </a:p>
        </p:txBody>
      </p:sp>
    </p:spTree>
    <p:extLst>
      <p:ext uri="{BB962C8B-B14F-4D97-AF65-F5344CB8AC3E}">
        <p14:creationId xmlns:p14="http://schemas.microsoft.com/office/powerpoint/2010/main" val="117965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Finally, we have the BestFit policy which selects per task in a</a:t>
            </a:r>
            <a:r>
              <a:rPr lang="nl-NL" baseline="0" dirty="0" smtClean="0"/>
              <a:t> first come first serve manner and assigns them to the cluster with the least idle resources where the task stil fits.</a:t>
            </a:r>
          </a:p>
          <a:p>
            <a:endParaRPr lang="nl-NL" baseline="0" dirty="0" smtClean="0"/>
          </a:p>
          <a:p>
            <a:r>
              <a:rPr lang="nl-NL" baseline="0" dirty="0" smtClean="0"/>
              <a:t>To illustrate this we yet again start with the same setup. Now this policy selects cluster B as it’s the least idle and assigns the first task to it. Next, it will select Cluster C and assigned the second task to it. Finally, the last task is placed on cluster A as the other clusters do not have enough resources to execute it.</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23</a:t>
            </a:fld>
            <a:endParaRPr lang="en-US" altLang="en-US"/>
          </a:p>
        </p:txBody>
      </p:sp>
    </p:spTree>
    <p:extLst>
      <p:ext uri="{BB962C8B-B14F-4D97-AF65-F5344CB8AC3E}">
        <p14:creationId xmlns:p14="http://schemas.microsoft.com/office/powerpoint/2010/main" val="679771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results of the experiment are as follows.</a:t>
            </a:r>
          </a:p>
          <a:p>
            <a:r>
              <a:rPr lang="nl-NL" dirty="0" smtClean="0"/>
              <a:t>Now this is a very dense figure so allow me to break it down.</a:t>
            </a:r>
          </a:p>
          <a:p>
            <a:r>
              <a:rPr lang="nl-NL" dirty="0" smtClean="0"/>
              <a:t>On the horizontal axis we have seven different groups, one per autoscaler. On the</a:t>
            </a:r>
            <a:r>
              <a:rPr lang="nl-NL" baseline="0" dirty="0" smtClean="0"/>
              <a:t> vertical axis we show the supply in amount of resource provided. </a:t>
            </a:r>
            <a:r>
              <a:rPr lang="nl-NL" dirty="0" smtClean="0"/>
              <a:t>Per group</a:t>
            </a:r>
            <a:r>
              <a:rPr lang="nl-NL" baseline="0" dirty="0" smtClean="0"/>
              <a:t> we show a violin plot per allocation policy, thus three per group.  Per violin plot, we show the distribution of the supplied resources as well as a red cross, denoting the mean, a greed bar denoting the median and two bars for the 25th and 75th percentiles.</a:t>
            </a:r>
          </a:p>
          <a:p>
            <a:endParaRPr lang="nl-NL" baseline="0" dirty="0" smtClean="0"/>
          </a:p>
          <a:p>
            <a:r>
              <a:rPr lang="nl-NL" dirty="0" smtClean="0"/>
              <a:t>The</a:t>
            </a:r>
            <a:r>
              <a:rPr lang="nl-NL" baseline="0" dirty="0" smtClean="0"/>
              <a:t> first observation that we can make is that Token has a significant higher supply than the other autoscalers. </a:t>
            </a:r>
            <a:r>
              <a:rPr lang="nl-NL" baseline="0" smtClean="0"/>
              <a:t>This is because it overestimated the level of parallelism and oversupplies.</a:t>
            </a:r>
            <a:endParaRPr lang="nl-NL" dirty="0" smtClean="0"/>
          </a:p>
          <a:p>
            <a:endParaRPr lang="nl-NL" dirty="0" smtClean="0"/>
          </a:p>
          <a:p>
            <a:r>
              <a:rPr lang="nl-NL" dirty="0" smtClean="0"/>
              <a:t>Add callout why fillworstfit and worstfit are at 280 (because idle clusters receive 1 task</a:t>
            </a:r>
            <a:r>
              <a:rPr lang="nl-NL" baseline="0" dirty="0" smtClean="0"/>
              <a:t> continuously and cannot be deallocted).</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24</a:t>
            </a:fld>
            <a:endParaRPr lang="en-US" altLang="en-US"/>
          </a:p>
        </p:txBody>
      </p:sp>
    </p:spTree>
    <p:extLst>
      <p:ext uri="{BB962C8B-B14F-4D97-AF65-F5344CB8AC3E}">
        <p14:creationId xmlns:p14="http://schemas.microsoft.com/office/powerpoint/2010/main" val="1537298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performance differs significantly per application domain</a:t>
            </a:r>
          </a:p>
          <a:p>
            <a:pPr>
              <a:defRPr/>
            </a:pPr>
            <a:r>
              <a:rPr lang="en-US" dirty="0" smtClean="0"/>
              <a:t>All </a:t>
            </a:r>
            <a:r>
              <a:rPr lang="en-US" dirty="0" err="1" smtClean="0"/>
              <a:t>autoscalers</a:t>
            </a:r>
            <a:r>
              <a:rPr lang="en-US" dirty="0" smtClean="0"/>
              <a:t> perform similar on </a:t>
            </a:r>
            <a:r>
              <a:rPr lang="en-US" dirty="0" err="1" smtClean="0"/>
              <a:t>bursty</a:t>
            </a:r>
            <a:r>
              <a:rPr lang="en-US" dirty="0" smtClean="0"/>
              <a:t> workloads in terms of NSL</a:t>
            </a:r>
          </a:p>
          <a:p>
            <a:pPr>
              <a:defRPr/>
            </a:pPr>
            <a:r>
              <a:rPr lang="en-US" dirty="0" smtClean="0"/>
              <a:t>The allocation policy has a direct impact on performance</a:t>
            </a:r>
          </a:p>
          <a:p>
            <a:pPr lvl="1">
              <a:defRPr/>
            </a:pPr>
            <a:r>
              <a:rPr lang="en-US" dirty="0" smtClean="0"/>
              <a:t>Suggests to co-design allocation and provision policies</a:t>
            </a:r>
          </a:p>
          <a:p>
            <a:pPr>
              <a:defRPr/>
            </a:pPr>
            <a:r>
              <a:rPr lang="en-US" dirty="0" smtClean="0"/>
              <a:t>Some </a:t>
            </a:r>
            <a:r>
              <a:rPr lang="en-US" dirty="0" err="1" smtClean="0"/>
              <a:t>autoscalers</a:t>
            </a:r>
            <a:r>
              <a:rPr lang="en-US" dirty="0" smtClean="0"/>
              <a:t> overprovision more while yielding no better NSL</a:t>
            </a:r>
          </a:p>
          <a:p>
            <a:endParaRPr lang="nl-NL" dirty="0"/>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27</a:t>
            </a:fld>
            <a:endParaRPr lang="en-US" altLang="en-US"/>
          </a:p>
        </p:txBody>
      </p:sp>
    </p:spTree>
    <p:extLst>
      <p:ext uri="{BB962C8B-B14F-4D97-AF65-F5344CB8AC3E}">
        <p14:creationId xmlns:p14="http://schemas.microsoft.com/office/powerpoint/2010/main" val="363088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Massivizing Computer Systems focuses on</a:t>
            </a:r>
            <a:r>
              <a:rPr lang="en-US" baseline="0" dirty="0" smtClean="0"/>
              <a:t> all systems and eco-systems that impact society, ranging from education to datacenters and from Big Science to Online gaming.</a:t>
            </a:r>
          </a:p>
          <a:p>
            <a:r>
              <a:rPr lang="en-US" baseline="0" dirty="0" smtClean="0"/>
              <a:t>In this talk, we will mainly focus on these two components; Cloud computing and datacenters. (next slide… Because cloud popularity and its usage….)</a:t>
            </a:r>
            <a:endParaRPr lang="en-US" dirty="0"/>
          </a:p>
        </p:txBody>
      </p:sp>
      <p:sp>
        <p:nvSpPr>
          <p:cNvPr id="4" name="Slide Number Placeholder 3"/>
          <p:cNvSpPr>
            <a:spLocks noGrp="1"/>
          </p:cNvSpPr>
          <p:nvPr>
            <p:ph type="sldNum" sz="quarter" idx="10"/>
          </p:nvPr>
        </p:nvSpPr>
        <p:spPr/>
        <p:txBody>
          <a:bodyPr/>
          <a:lstStyle/>
          <a:p>
            <a:pPr>
              <a:defRPr/>
            </a:pPr>
            <a:fld id="{43750A71-82B1-4D97-9445-8A15B020D75F}" type="slidenum">
              <a:rPr lang="en-US" altLang="en-US" smtClean="0"/>
              <a:pPr>
                <a:defRPr/>
              </a:pPr>
              <a:t>3</a:t>
            </a:fld>
            <a:endParaRPr lang="en-US" altLang="en-US"/>
          </a:p>
        </p:txBody>
      </p:sp>
    </p:spTree>
    <p:extLst>
      <p:ext uri="{BB962C8B-B14F-4D97-AF65-F5344CB8AC3E}">
        <p14:creationId xmlns:p14="http://schemas.microsoft.com/office/powerpoint/2010/main" val="374155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Because</a:t>
            </a:r>
            <a:r>
              <a:rPr lang="nl-NL" baseline="0" dirty="0" smtClean="0"/>
              <a:t> cloud popularity and its usage are at an all-time high. In a recent survey by Cloudability it was shown that 86% of companies use more than one cloud service. It is also estimated that by 2020 the market for public IT Cloud Spending will surpass 200 billion US Dollars.</a:t>
            </a:r>
          </a:p>
          <a:p>
            <a:r>
              <a:rPr lang="nl-NL" baseline="0" dirty="0" smtClean="0"/>
              <a:t>This means that resource utilization is becoming increasingly important. A good resource utilization reduced costs for both the cloud provider as well as the client and improves the competitive position of a provider as a result.</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4</a:t>
            </a:fld>
            <a:endParaRPr lang="en-US" altLang="en-US"/>
          </a:p>
        </p:txBody>
      </p:sp>
    </p:spTree>
    <p:extLst>
      <p:ext uri="{BB962C8B-B14F-4D97-AF65-F5344CB8AC3E}">
        <p14:creationId xmlns:p14="http://schemas.microsoft.com/office/powerpoint/2010/main" val="60322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Workflow execution</a:t>
            </a:r>
            <a:r>
              <a:rPr lang="nl-NL" baseline="0" dirty="0" smtClean="0"/>
              <a:t> is also very popular. A workflow is basically a set of tasks with precendence constraints between them. Workflows are usually represented as directed acyclic graphs. They used to model application from many domains for example Blast for protein folding, finding cancer using Epigenomics, creating pictures of our universe or shell that uses workflows in their IoT infrastructure.</a:t>
            </a:r>
          </a:p>
          <a:p>
            <a:r>
              <a:rPr lang="nl-NL" dirty="0" smtClean="0"/>
              <a:t>All</a:t>
            </a:r>
            <a:r>
              <a:rPr lang="nl-NL" baseline="0" dirty="0" smtClean="0"/>
              <a:t> these different workflows have different shapes and sizes and can generate complex workloads of workflows.</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5</a:t>
            </a:fld>
            <a:endParaRPr lang="en-US" altLang="en-US"/>
          </a:p>
        </p:txBody>
      </p:sp>
    </p:spTree>
    <p:extLst>
      <p:ext uri="{BB962C8B-B14F-4D97-AF65-F5344CB8AC3E}">
        <p14:creationId xmlns:p14="http://schemas.microsoft.com/office/powerpoint/2010/main" val="78644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These</a:t>
            </a:r>
            <a:r>
              <a:rPr lang="nl-NL" baseline="0" dirty="0" smtClean="0"/>
              <a:t> workflows are submitted to the cloud where they are executed in some datacenter.</a:t>
            </a:r>
          </a:p>
          <a:p>
            <a:r>
              <a:rPr lang="nl-NL" baseline="0" dirty="0" smtClean="0"/>
              <a:t>However, the resource demand changes continously due to the complex structures of workflows.</a:t>
            </a:r>
          </a:p>
          <a:p>
            <a:r>
              <a:rPr lang="nl-NL" baseline="0" dirty="0" smtClean="0"/>
              <a:t>This makes it non-trivial to estimate how many tasks are incoming and to allocate enough resources for them.</a:t>
            </a:r>
          </a:p>
          <a:p>
            <a:endParaRPr lang="nl-NL" baseline="0" dirty="0" smtClean="0"/>
          </a:p>
          <a:p>
            <a:r>
              <a:rPr lang="nl-NL" baseline="0" dirty="0" smtClean="0"/>
              <a:t>An example of a workload of workflow is shown on the picture at the bottom right of the slide. This is a part of Shell’s IoT workload. As you can see the pattern of arriving tasks jitters a lot, making it very hard to predict how many tasks will arive.</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6</a:t>
            </a:fld>
            <a:endParaRPr lang="en-US" altLang="en-US"/>
          </a:p>
        </p:txBody>
      </p:sp>
    </p:spTree>
    <p:extLst>
      <p:ext uri="{BB962C8B-B14F-4D97-AF65-F5344CB8AC3E}">
        <p14:creationId xmlns:p14="http://schemas.microsoft.com/office/powerpoint/2010/main" val="413581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 this actually</a:t>
            </a:r>
            <a:r>
              <a:rPr lang="nl-NL" baseline="0" dirty="0" smtClean="0"/>
              <a:t> created a problem for cloud providers.</a:t>
            </a:r>
          </a:p>
          <a:p>
            <a:r>
              <a:rPr lang="nl-NL" baseline="0" dirty="0" smtClean="0"/>
              <a:t>On the one hand they would like to minimize overprovisioning as this reduces costs, but on the other hand they need to adhere to the often strict quality of service requirements of the client, or in other words they must minimize underprovisioning.</a:t>
            </a:r>
          </a:p>
          <a:p>
            <a:endParaRPr lang="nl-NL" baseline="0" dirty="0" smtClean="0"/>
          </a:p>
          <a:p>
            <a:r>
              <a:rPr lang="nl-NL" baseline="0" dirty="0" smtClean="0"/>
              <a:t>Thirdly, cloud providers would like to automate this process to reduce the impact of poor user-estimates.</a:t>
            </a:r>
            <a:endParaRPr lang="nl-NL" dirty="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7</a:t>
            </a:fld>
            <a:endParaRPr lang="en-US" altLang="en-US"/>
          </a:p>
        </p:txBody>
      </p:sp>
    </p:spTree>
    <p:extLst>
      <p:ext uri="{BB962C8B-B14F-4D97-AF65-F5344CB8AC3E}">
        <p14:creationId xmlns:p14="http://schemas.microsoft.com/office/powerpoint/2010/main" val="220473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answer to this problem</a:t>
            </a:r>
            <a:r>
              <a:rPr lang="nl-NL" baseline="0" dirty="0" smtClean="0"/>
              <a:t> are autoscalers.</a:t>
            </a:r>
          </a:p>
          <a:p>
            <a:r>
              <a:rPr lang="nl-NL" dirty="0" smtClean="0"/>
              <a:t>An</a:t>
            </a:r>
            <a:r>
              <a:rPr lang="nl-NL" baseline="0" dirty="0" smtClean="0"/>
              <a:t> autoscaler scaled resources on demand and can be summarized by the picture below.</a:t>
            </a:r>
          </a:p>
          <a:p>
            <a:r>
              <a:rPr lang="nl-NL" baseline="0" dirty="0" smtClean="0"/>
              <a:t>In this figure, on the horizontal axis we have time and on the vertical axis the amount of resources.</a:t>
            </a:r>
          </a:p>
          <a:p>
            <a:r>
              <a:rPr lang="nl-NL" baseline="0" dirty="0" smtClean="0"/>
              <a:t>The blue line denotes the current demand of the system whereas the red line shows the provisioned amount of resources.</a:t>
            </a:r>
          </a:p>
          <a:p>
            <a:r>
              <a:rPr lang="nl-NL" baseline="0" dirty="0" smtClean="0"/>
              <a:t>If the red line is above the blue line, this means that we are overprovisioning resources. Similarly, if the blue line is above the red line, we are underprovisioning resources.</a:t>
            </a:r>
          </a:p>
          <a:p>
            <a:r>
              <a:rPr lang="nl-NL" baseline="0" dirty="0" smtClean="0"/>
              <a:t>So ideally we would like the red and blue lines to match.</a:t>
            </a:r>
          </a:p>
          <a:p>
            <a:endParaRPr lang="nl-NL" baseline="0" dirty="0" smtClean="0"/>
          </a:p>
          <a:p>
            <a:r>
              <a:rPr lang="nl-NL" dirty="0" smtClean="0"/>
              <a:t>In</a:t>
            </a:r>
            <a:r>
              <a:rPr lang="nl-NL" baseline="0" dirty="0" smtClean="0"/>
              <a:t> other words, autoscalers scale resources on demand and they attempt to forecast resource demand in the near-future.</a:t>
            </a:r>
          </a:p>
          <a:p>
            <a:r>
              <a:rPr lang="nl-NL" baseline="0" dirty="0" smtClean="0"/>
              <a:t>Some autoscalers are also equiped with policies to deal with suddent flash-crowds or peaks.</a:t>
            </a:r>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8</a:t>
            </a:fld>
            <a:endParaRPr lang="en-US" altLang="en-US"/>
          </a:p>
        </p:txBody>
      </p:sp>
    </p:spTree>
    <p:extLst>
      <p:ext uri="{BB962C8B-B14F-4D97-AF65-F5344CB8AC3E}">
        <p14:creationId xmlns:p14="http://schemas.microsoft.com/office/powerpoint/2010/main" val="139938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Overall we identify</a:t>
            </a:r>
            <a:r>
              <a:rPr lang="nl-NL" baseline="0" dirty="0" smtClean="0"/>
              <a:t> </a:t>
            </a:r>
            <a:r>
              <a:rPr lang="nl-NL" dirty="0" smtClean="0"/>
              <a:t>10 major components in cloud systems. Now</a:t>
            </a:r>
            <a:r>
              <a:rPr lang="nl-NL" baseline="0" dirty="0" smtClean="0"/>
              <a:t> if we want to summarize the actions taken by autoscalers, then we get the following picture.</a:t>
            </a:r>
          </a:p>
          <a:p>
            <a:r>
              <a:rPr lang="nl-NL" baseline="0" dirty="0" smtClean="0"/>
              <a:t>Autoscalers monitor the current workload through their demand analyzer and the available resources through they supply analyser.</a:t>
            </a:r>
          </a:p>
          <a:p>
            <a:r>
              <a:rPr lang="nl-NL" baseline="0" dirty="0" smtClean="0"/>
              <a:t>They attempt to predict future utilization through their provisioning policies and scale the amount of available resources through the resource manager.</a:t>
            </a:r>
            <a:endParaRPr lang="nl-NL" dirty="0" smtClean="0"/>
          </a:p>
        </p:txBody>
      </p:sp>
      <p:sp>
        <p:nvSpPr>
          <p:cNvPr id="4" name="Tijdelijke aanduiding voor dianummer 3"/>
          <p:cNvSpPr>
            <a:spLocks noGrp="1"/>
          </p:cNvSpPr>
          <p:nvPr>
            <p:ph type="sldNum" sz="quarter" idx="10"/>
          </p:nvPr>
        </p:nvSpPr>
        <p:spPr/>
        <p:txBody>
          <a:bodyPr/>
          <a:lstStyle/>
          <a:p>
            <a:pPr>
              <a:defRPr/>
            </a:pPr>
            <a:fld id="{43750A71-82B1-4D97-9445-8A15B020D75F}" type="slidenum">
              <a:rPr lang="en-US" altLang="en-US" smtClean="0"/>
              <a:pPr>
                <a:defRPr/>
              </a:pPr>
              <a:t>9</a:t>
            </a:fld>
            <a:endParaRPr lang="en-US" altLang="en-US"/>
          </a:p>
        </p:txBody>
      </p:sp>
    </p:spTree>
    <p:extLst>
      <p:ext uri="{BB962C8B-B14F-4D97-AF65-F5344CB8AC3E}">
        <p14:creationId xmlns:p14="http://schemas.microsoft.com/office/powerpoint/2010/main" val="304470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059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1229416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nl-NL" dirty="0"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20"/>
          <p:cNvSpPr>
            <a:spLocks noChangeArrowheads="1"/>
          </p:cNvSpPr>
          <p:nvPr userDrawn="1"/>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extLst>
      <p:ext uri="{BB962C8B-B14F-4D97-AF65-F5344CB8AC3E}">
        <p14:creationId xmlns:p14="http://schemas.microsoft.com/office/powerpoint/2010/main" val="418266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791264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4685" y="91441"/>
            <a:ext cx="8730532" cy="79910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94198" y="1129085"/>
            <a:ext cx="4123815" cy="50808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570413" y="1129085"/>
            <a:ext cx="4350950" cy="237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70413" y="3657600"/>
            <a:ext cx="4342999" cy="2560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856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20"/>
          <p:cNvSpPr>
            <a:spLocks noChangeArrowheads="1"/>
          </p:cNvSpPr>
          <p:nvPr userDrawn="1"/>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extLst>
      <p:ext uri="{BB962C8B-B14F-4D97-AF65-F5344CB8AC3E}">
        <p14:creationId xmlns:p14="http://schemas.microsoft.com/office/powerpoint/2010/main" val="8317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1589" y="44450"/>
            <a:ext cx="8760822" cy="895350"/>
          </a:xfrm>
        </p:spPr>
        <p:txBody>
          <a:bodyPr anchor="ctr"/>
          <a:lstStyle>
            <a:lvl1pPr>
              <a:defRPr>
                <a:solidFill>
                  <a:schemeClr val="bg1"/>
                </a:solidFill>
                <a:latin typeface="+mn-lt"/>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0297" y="1200647"/>
            <a:ext cx="8725989" cy="5025224"/>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4215841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923754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956678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30588" y="274638"/>
            <a:ext cx="8666922" cy="655665"/>
          </a:xfrm>
        </p:spPr>
        <p:txBody>
          <a:bodyPr anchor="ctr"/>
          <a:lstStyle>
            <a:lvl1pPr>
              <a:defRPr>
                <a:solidFill>
                  <a:schemeClr val="bg1"/>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41297" y="11375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41297" y="1777309"/>
            <a:ext cx="4040188" cy="433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4629122" y="11375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22" y="1777310"/>
            <a:ext cx="4041775" cy="43451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4323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453972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1084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96300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949325" y="115888"/>
            <a:ext cx="7159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dirty="0" smtClean="0"/>
              <a:t>Click </a:t>
            </a:r>
            <a:r>
              <a:rPr lang="nl-NL" altLang="en-US" dirty="0" err="1" smtClean="0"/>
              <a:t>to</a:t>
            </a:r>
            <a:r>
              <a:rPr lang="nl-NL" altLang="en-US" dirty="0" smtClean="0"/>
              <a:t> </a:t>
            </a:r>
            <a:r>
              <a:rPr lang="nl-NL" altLang="en-US" dirty="0" err="1" smtClean="0"/>
              <a:t>edit</a:t>
            </a:r>
            <a:r>
              <a:rPr lang="nl-NL" altLang="en-US" dirty="0" smtClean="0"/>
              <a:t> Master </a:t>
            </a:r>
            <a:r>
              <a:rPr lang="nl-NL" altLang="en-US" dirty="0" err="1" smtClean="0"/>
              <a:t>title</a:t>
            </a:r>
            <a:r>
              <a:rPr lang="nl-NL" altLang="en-US" dirty="0" smtClean="0"/>
              <a:t> </a:t>
            </a:r>
            <a:r>
              <a:rPr lang="nl-NL" altLang="en-US" dirty="0" err="1" smtClean="0"/>
              <a:t>style</a:t>
            </a:r>
            <a:r>
              <a:rPr lang="nl-NL" altLang="en-US" dirty="0" smtClean="0"/>
              <a:t/>
            </a:r>
            <a:br>
              <a:rPr lang="nl-NL" altLang="en-US" dirty="0" smtClean="0"/>
            </a:br>
            <a:endParaRPr lang="nl-NL" altLang="en-US" dirty="0" smtClean="0"/>
          </a:p>
        </p:txBody>
      </p:sp>
      <p:sp>
        <p:nvSpPr>
          <p:cNvPr id="1027" name="Rectangle 11"/>
          <p:cNvSpPr>
            <a:spLocks noGrp="1" noChangeArrowheads="1"/>
          </p:cNvSpPr>
          <p:nvPr>
            <p:ph type="body" idx="1"/>
          </p:nvPr>
        </p:nvSpPr>
        <p:spPr bwMode="auto">
          <a:xfrm>
            <a:off x="557213" y="1258888"/>
            <a:ext cx="80549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p:txBody>
      </p:sp>
      <p:sp>
        <p:nvSpPr>
          <p:cNvPr id="1028" name="Rectangle 13"/>
          <p:cNvSpPr>
            <a:spLocks noChangeArrowheads="1"/>
          </p:cNvSpPr>
          <p:nvPr/>
        </p:nvSpPr>
        <p:spPr bwMode="auto">
          <a:xfrm>
            <a:off x="0" y="6329363"/>
            <a:ext cx="9144000" cy="528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p>
        </p:txBody>
      </p:sp>
      <p:sp>
        <p:nvSpPr>
          <p:cNvPr id="1029" name="Line 22"/>
          <p:cNvSpPr>
            <a:spLocks noChangeShapeType="1"/>
          </p:cNvSpPr>
          <p:nvPr/>
        </p:nvSpPr>
        <p:spPr bwMode="auto">
          <a:xfrm>
            <a:off x="0" y="632936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Text Box 23"/>
          <p:cNvSpPr txBox="1">
            <a:spLocks noChangeArrowheads="1"/>
          </p:cNvSpPr>
          <p:nvPr/>
        </p:nvSpPr>
        <p:spPr bwMode="auto">
          <a:xfrm>
            <a:off x="3124200" y="62484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spcBef>
                <a:spcPct val="50000"/>
              </a:spcBef>
              <a:defRPr/>
            </a:pPr>
            <a:endParaRPr lang="nl-NL" sz="1400" smtClean="0">
              <a:solidFill>
                <a:schemeClr val="bg2"/>
              </a:solidFill>
            </a:endParaRPr>
          </a:p>
        </p:txBody>
      </p:sp>
      <p:sp>
        <p:nvSpPr>
          <p:cNvPr id="1033" name="Rectangle 17"/>
          <p:cNvSpPr>
            <a:spLocks noChangeArrowheads="1"/>
          </p:cNvSpPr>
          <p:nvPr/>
        </p:nvSpPr>
        <p:spPr bwMode="auto">
          <a:xfrm>
            <a:off x="8572500" y="6623050"/>
            <a:ext cx="4524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fld id="{A042320A-AC18-4BAC-8A40-596F6C24ADBD}" type="slidenum">
              <a:rPr lang="nl-NL" altLang="en-US" sz="1100" smtClean="0"/>
              <a:pPr algn="r" eaLnBrk="1" hangingPunct="1">
                <a:defRPr/>
              </a:pPr>
              <a:t>‹nr.›</a:t>
            </a:fld>
            <a:endParaRPr lang="nl-NL" altLang="en-US" sz="1100" dirty="0" smtClean="0"/>
          </a:p>
        </p:txBody>
      </p:sp>
      <p:pic>
        <p:nvPicPr>
          <p:cNvPr id="2" name="Picture 1" descr="vu_log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400" y="6311900"/>
            <a:ext cx="2173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a:spLocks noChangeArrowheads="1"/>
          </p:cNvSpPr>
          <p:nvPr/>
        </p:nvSpPr>
        <p:spPr bwMode="auto">
          <a:xfrm>
            <a:off x="0" y="0"/>
            <a:ext cx="9144000" cy="1004888"/>
          </a:xfrm>
          <a:prstGeom prst="rect">
            <a:avLst/>
          </a:prstGeom>
          <a:solidFill>
            <a:srgbClr val="0089D0"/>
          </a:solidFill>
          <a:ln>
            <a:noFill/>
          </a:ln>
        </p:spPr>
        <p:txBody>
          <a:bodyPr wrap="none" anchor="ct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endParaRPr lang="nl-NL" altLang="en-US" sz="2200" smtClean="0">
              <a:solidFill>
                <a:srgbClr val="0070C0"/>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MS PGothic" pitchFamily="34"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jp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wmf"/><Relationship Id="rId15" Type="http://schemas.openxmlformats.org/officeDocument/2006/relationships/image" Target="../media/image23.gif"/><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30.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728" y="-38912"/>
            <a:ext cx="9153728" cy="2042809"/>
          </a:xfrm>
          <a:prstGeom prst="rect">
            <a:avLst/>
          </a:prstGeom>
          <a:solidFill>
            <a:srgbClr val="0089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386" name="Title 1"/>
          <p:cNvSpPr>
            <a:spLocks noGrp="1"/>
          </p:cNvSpPr>
          <p:nvPr>
            <p:ph type="ctrTitle"/>
          </p:nvPr>
        </p:nvSpPr>
        <p:spPr>
          <a:xfrm>
            <a:off x="166586" y="123825"/>
            <a:ext cx="8801099" cy="1704975"/>
          </a:xfrm>
        </p:spPr>
        <p:txBody>
          <a:bodyPr anchor="ctr"/>
          <a:lstStyle/>
          <a:p>
            <a:pPr marL="0" indent="0" algn="ctr"/>
            <a:r>
              <a:rPr lang="en-US" altLang="en-US" sz="3200" dirty="0" smtClean="0">
                <a:solidFill>
                  <a:schemeClr val="bg1"/>
                </a:solidFill>
                <a:latin typeface="+mn-lt"/>
              </a:rPr>
              <a:t>A Trace-Based Performance Study of </a:t>
            </a:r>
            <a:r>
              <a:rPr lang="en-US" altLang="en-US" sz="3200" dirty="0" err="1" smtClean="0">
                <a:solidFill>
                  <a:schemeClr val="bg1"/>
                </a:solidFill>
                <a:latin typeface="+mn-lt"/>
              </a:rPr>
              <a:t>Autoscaling</a:t>
            </a:r>
            <a:r>
              <a:rPr lang="en-US" altLang="en-US" sz="3200" dirty="0" smtClean="0">
                <a:solidFill>
                  <a:schemeClr val="bg1"/>
                </a:solidFill>
                <a:latin typeface="+mn-lt"/>
              </a:rPr>
              <a:t> Workloads of Workflows in Datacenters</a:t>
            </a:r>
          </a:p>
        </p:txBody>
      </p:sp>
      <p:sp>
        <p:nvSpPr>
          <p:cNvPr id="16387" name="Subtitle 2"/>
          <p:cNvSpPr>
            <a:spLocks noGrp="1"/>
          </p:cNvSpPr>
          <p:nvPr>
            <p:ph type="subTitle" idx="1"/>
          </p:nvPr>
        </p:nvSpPr>
        <p:spPr>
          <a:xfrm>
            <a:off x="6694003" y="2963014"/>
            <a:ext cx="1439904" cy="385762"/>
          </a:xfrm>
        </p:spPr>
        <p:txBody>
          <a:bodyPr/>
          <a:lstStyle/>
          <a:p>
            <a:pPr algn="l"/>
            <a:r>
              <a:rPr lang="en-US" altLang="en-US" sz="1800" dirty="0" smtClean="0"/>
              <a:t>Mihai </a:t>
            </a:r>
            <a:r>
              <a:rPr lang="en-US" altLang="en-US" sz="1800" dirty="0" err="1" smtClean="0"/>
              <a:t>Neacşu</a:t>
            </a:r>
            <a:endParaRPr lang="en-US" altLang="en-US" sz="1800" dirty="0" smtClean="0"/>
          </a:p>
        </p:txBody>
      </p:sp>
      <p:sp>
        <p:nvSpPr>
          <p:cNvPr id="16388" name="TextBox 3"/>
          <p:cNvSpPr txBox="1">
            <a:spLocks noChangeArrowheads="1"/>
          </p:cNvSpPr>
          <p:nvPr/>
        </p:nvSpPr>
        <p:spPr bwMode="auto">
          <a:xfrm>
            <a:off x="521027" y="4788140"/>
            <a:ext cx="3648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r>
              <a:rPr lang="en-US" altLang="en-US" sz="2000" dirty="0" smtClean="0"/>
              <a:t>Laurens </a:t>
            </a:r>
            <a:r>
              <a:rPr lang="en-US" altLang="en-US" sz="2000" dirty="0" err="1"/>
              <a:t>Versluis</a:t>
            </a:r>
            <a:endParaRPr lang="en-US" altLang="en-US" sz="2000" dirty="0"/>
          </a:p>
          <a:p>
            <a:pPr algn="r" eaLnBrk="1" hangingPunct="1"/>
            <a:r>
              <a:rPr lang="en-US" altLang="en-US" sz="2000" dirty="0" err="1"/>
              <a:t>Massivizing</a:t>
            </a:r>
            <a:r>
              <a:rPr lang="en-US" altLang="en-US" sz="2000" dirty="0"/>
              <a:t> Computer Systems</a:t>
            </a:r>
          </a:p>
          <a:p>
            <a:pPr algn="r" eaLnBrk="1" hangingPunct="1"/>
            <a:r>
              <a:rPr lang="en-US" altLang="en-US" sz="2000" dirty="0"/>
              <a:t>@Large </a:t>
            </a:r>
            <a:r>
              <a:rPr lang="en-US" altLang="en-US" sz="2000" dirty="0" smtClean="0"/>
              <a:t>research </a:t>
            </a:r>
            <a:r>
              <a:rPr lang="en-US" altLang="en-US" sz="2000" dirty="0"/>
              <a:t/>
            </a:r>
            <a:br>
              <a:rPr lang="en-US" altLang="en-US" sz="2000" dirty="0"/>
            </a:br>
            <a:r>
              <a:rPr lang="en-US" altLang="en-US" sz="2000" dirty="0" smtClean="0"/>
              <a:t>https://</a:t>
            </a:r>
            <a:r>
              <a:rPr lang="en-US" altLang="en-US" sz="2000" dirty="0"/>
              <a:t>atlarge-research.com </a:t>
            </a:r>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89" y="2590395"/>
            <a:ext cx="1966913" cy="1966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901" y="2641545"/>
            <a:ext cx="1028700" cy="1028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5901" y="4068708"/>
            <a:ext cx="1028700" cy="1028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531119" y="4352225"/>
            <a:ext cx="1857970" cy="369332"/>
          </a:xfrm>
          <a:prstGeom prst="rect">
            <a:avLst/>
          </a:prstGeom>
          <a:noFill/>
        </p:spPr>
        <p:txBody>
          <a:bodyPr wrap="square">
            <a:spAutoFit/>
          </a:bodyPr>
          <a:lstStyle/>
          <a:p>
            <a:pPr algn="l">
              <a:defRPr/>
            </a:pPr>
            <a:r>
              <a:rPr lang="en-US" sz="1800" dirty="0" err="1" smtClean="0">
                <a:latin typeface="+mn-lt"/>
              </a:rPr>
              <a:t>Alexandru</a:t>
            </a:r>
            <a:r>
              <a:rPr lang="en-US" sz="1800" dirty="0" smtClean="0">
                <a:latin typeface="+mn-lt"/>
              </a:rPr>
              <a:t> </a:t>
            </a:r>
            <a:r>
              <a:rPr lang="en-US" sz="1800" dirty="0" err="1">
                <a:latin typeface="+mn-lt"/>
              </a:rPr>
              <a:t>Iosup</a:t>
            </a:r>
            <a:endParaRPr lang="en-US" sz="1800" dirty="0">
              <a:latin typeface="+mn-lt"/>
            </a:endParaRPr>
          </a:p>
        </p:txBody>
      </p:sp>
    </p:spTree>
    <p:extLst>
      <p:ext uri="{BB962C8B-B14F-4D97-AF65-F5344CB8AC3E}">
        <p14:creationId xmlns:p14="http://schemas.microsoft.com/office/powerpoint/2010/main" val="363924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Two dimensional taxonomy, seven state-of-the-art autoscalers</a:t>
            </a:r>
            <a:endParaRPr lang="en-US" dirty="0"/>
          </a:p>
        </p:txBody>
      </p:sp>
      <p:sp>
        <p:nvSpPr>
          <p:cNvPr id="4" name="TextBox 4"/>
          <p:cNvSpPr txBox="1">
            <a:spLocks noChangeArrowheads="1"/>
          </p:cNvSpPr>
          <p:nvPr/>
        </p:nvSpPr>
        <p:spPr bwMode="auto">
          <a:xfrm>
            <a:off x="2215153" y="3352800"/>
            <a:ext cx="2780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dirty="0" err="1">
                <a:latin typeface="+mn-lt"/>
              </a:rPr>
              <a:t>Hist</a:t>
            </a:r>
            <a:r>
              <a:rPr lang="en-US" altLang="en-US" dirty="0">
                <a:latin typeface="+mn-lt"/>
              </a:rPr>
              <a:t>, </a:t>
            </a:r>
            <a:r>
              <a:rPr lang="en-US" altLang="en-US" dirty="0" err="1">
                <a:latin typeface="+mn-lt"/>
              </a:rPr>
              <a:t>Reg</a:t>
            </a:r>
            <a:r>
              <a:rPr lang="en-US" altLang="en-US" dirty="0">
                <a:latin typeface="+mn-lt"/>
              </a:rPr>
              <a:t>, </a:t>
            </a:r>
            <a:r>
              <a:rPr lang="en-US" altLang="en-US" dirty="0" err="1">
                <a:latin typeface="+mn-lt"/>
              </a:rPr>
              <a:t>ConPaaS</a:t>
            </a:r>
            <a:endParaRPr lang="en-US" altLang="en-US" dirty="0">
              <a:latin typeface="+mn-lt"/>
            </a:endParaRPr>
          </a:p>
        </p:txBody>
      </p:sp>
      <p:sp>
        <p:nvSpPr>
          <p:cNvPr id="6" name="TextBox 8"/>
          <p:cNvSpPr txBox="1">
            <a:spLocks noChangeArrowheads="1"/>
          </p:cNvSpPr>
          <p:nvPr/>
        </p:nvSpPr>
        <p:spPr bwMode="auto">
          <a:xfrm>
            <a:off x="3308350" y="394970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dirty="0">
                <a:latin typeface="+mn-lt"/>
              </a:rPr>
              <a:t>Plan</a:t>
            </a:r>
          </a:p>
        </p:txBody>
      </p:sp>
      <p:sp>
        <p:nvSpPr>
          <p:cNvPr id="7" name="TextBox 9"/>
          <p:cNvSpPr txBox="1">
            <a:spLocks noChangeArrowheads="1"/>
          </p:cNvSpPr>
          <p:nvPr/>
        </p:nvSpPr>
        <p:spPr bwMode="auto">
          <a:xfrm>
            <a:off x="6543675" y="3944938"/>
            <a:ext cx="98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dirty="0">
                <a:latin typeface="+mn-lt"/>
              </a:rPr>
              <a:t>Token</a:t>
            </a:r>
          </a:p>
        </p:txBody>
      </p:sp>
      <p:sp>
        <p:nvSpPr>
          <p:cNvPr id="8" name="TextBox 10"/>
          <p:cNvSpPr txBox="1">
            <a:spLocks noChangeArrowheads="1"/>
          </p:cNvSpPr>
          <p:nvPr/>
        </p:nvSpPr>
        <p:spPr bwMode="auto">
          <a:xfrm>
            <a:off x="6028216" y="3378200"/>
            <a:ext cx="1916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dirty="0">
                <a:latin typeface="+mn-lt"/>
              </a:rPr>
              <a:t>React, Adapt</a:t>
            </a:r>
          </a:p>
        </p:txBody>
      </p:sp>
      <p:cxnSp>
        <p:nvCxnSpPr>
          <p:cNvPr id="9" name="Прямая соединительная линия 11"/>
          <p:cNvCxnSpPr/>
          <p:nvPr/>
        </p:nvCxnSpPr>
        <p:spPr>
          <a:xfrm>
            <a:off x="234950" y="3944938"/>
            <a:ext cx="8802688"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13"/>
          <p:cNvCxnSpPr/>
          <p:nvPr/>
        </p:nvCxnSpPr>
        <p:spPr>
          <a:xfrm>
            <a:off x="5624513" y="3224213"/>
            <a:ext cx="0" cy="13589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7"/>
          <p:cNvSpPr txBox="1">
            <a:spLocks noChangeArrowheads="1"/>
          </p:cNvSpPr>
          <p:nvPr/>
        </p:nvSpPr>
        <p:spPr bwMode="auto">
          <a:xfrm>
            <a:off x="339370" y="3352800"/>
            <a:ext cx="1189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dirty="0">
                <a:latin typeface="+mn-lt"/>
              </a:rPr>
              <a:t>Server</a:t>
            </a:r>
          </a:p>
        </p:txBody>
      </p:sp>
      <p:sp>
        <p:nvSpPr>
          <p:cNvPr id="12" name="TextBox 18"/>
          <p:cNvSpPr txBox="1">
            <a:spLocks noChangeArrowheads="1"/>
          </p:cNvSpPr>
          <p:nvPr/>
        </p:nvSpPr>
        <p:spPr bwMode="auto">
          <a:xfrm>
            <a:off x="375756" y="3967163"/>
            <a:ext cx="723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dirty="0">
                <a:latin typeface="+mn-lt"/>
              </a:rPr>
              <a:t>Job</a:t>
            </a:r>
          </a:p>
        </p:txBody>
      </p:sp>
      <p:cxnSp>
        <p:nvCxnSpPr>
          <p:cNvPr id="13" name="Прямая соединительная линия 21"/>
          <p:cNvCxnSpPr/>
          <p:nvPr/>
        </p:nvCxnSpPr>
        <p:spPr>
          <a:xfrm>
            <a:off x="1746250" y="3224213"/>
            <a:ext cx="0" cy="13589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2780310" y="2733675"/>
            <a:ext cx="1813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dirty="0">
                <a:latin typeface="+mn-lt"/>
              </a:rPr>
              <a:t>Long-term</a:t>
            </a:r>
          </a:p>
        </p:txBody>
      </p:sp>
      <p:sp>
        <p:nvSpPr>
          <p:cNvPr id="15" name="TextBox 23"/>
          <p:cNvSpPr txBox="1">
            <a:spLocks noChangeArrowheads="1"/>
          </p:cNvSpPr>
          <p:nvPr/>
        </p:nvSpPr>
        <p:spPr bwMode="auto">
          <a:xfrm>
            <a:off x="5732360" y="2733675"/>
            <a:ext cx="2614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a:latin typeface="+mn-lt"/>
              </a:rPr>
              <a:t>Current/Recent</a:t>
            </a:r>
          </a:p>
        </p:txBody>
      </p:sp>
      <p:sp>
        <p:nvSpPr>
          <p:cNvPr id="16" name="TextBox 24"/>
          <p:cNvSpPr txBox="1">
            <a:spLocks noChangeArrowheads="1"/>
          </p:cNvSpPr>
          <p:nvPr/>
        </p:nvSpPr>
        <p:spPr bwMode="auto">
          <a:xfrm>
            <a:off x="402628" y="5461000"/>
            <a:ext cx="3209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dirty="0">
                <a:solidFill>
                  <a:srgbClr val="0089D0"/>
                </a:solidFill>
                <a:latin typeface="+mn-lt"/>
              </a:rPr>
              <a:t>Information Source</a:t>
            </a:r>
          </a:p>
        </p:txBody>
      </p:sp>
      <p:sp>
        <p:nvSpPr>
          <p:cNvPr id="17" name="Стрелка вправо 25"/>
          <p:cNvSpPr/>
          <p:nvPr/>
        </p:nvSpPr>
        <p:spPr>
          <a:xfrm rot="14934344">
            <a:off x="1075532" y="4815681"/>
            <a:ext cx="684212" cy="498475"/>
          </a:xfrm>
          <a:prstGeom prst="rightArrow">
            <a:avLst/>
          </a:prstGeom>
          <a:solidFill>
            <a:srgbClr val="0089D0"/>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28"/>
          <p:cNvSpPr txBox="1">
            <a:spLocks noChangeArrowheads="1"/>
          </p:cNvSpPr>
          <p:nvPr/>
        </p:nvSpPr>
        <p:spPr bwMode="auto">
          <a:xfrm>
            <a:off x="2596871" y="1389063"/>
            <a:ext cx="4785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cs typeface="Arial" pitchFamily="34" charset="0"/>
              </a:defRPr>
            </a:lvl1pPr>
            <a:lvl2pPr marL="742950" indent="-285750">
              <a:defRPr sz="2400">
                <a:solidFill>
                  <a:schemeClr val="tx1"/>
                </a:solidFill>
                <a:latin typeface="Tahoma" pitchFamily="34" charset="0"/>
                <a:cs typeface="Arial" pitchFamily="34" charset="0"/>
              </a:defRPr>
            </a:lvl2pPr>
            <a:lvl3pPr marL="1143000" indent="-228600">
              <a:defRPr sz="2400">
                <a:solidFill>
                  <a:schemeClr val="tx1"/>
                </a:solidFill>
                <a:latin typeface="Tahoma" pitchFamily="34" charset="0"/>
                <a:cs typeface="Arial" pitchFamily="34" charset="0"/>
              </a:defRPr>
            </a:lvl3pPr>
            <a:lvl4pPr marL="1600200" indent="-228600">
              <a:defRPr sz="2400">
                <a:solidFill>
                  <a:schemeClr val="tx1"/>
                </a:solidFill>
                <a:latin typeface="Tahoma" pitchFamily="34" charset="0"/>
                <a:cs typeface="Arial" pitchFamily="34" charset="0"/>
              </a:defRPr>
            </a:lvl4pPr>
            <a:lvl5pPr marL="2057400" indent="-22860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r>
              <a:rPr lang="en-US" altLang="en-US" b="1" dirty="0">
                <a:solidFill>
                  <a:srgbClr val="0089D0"/>
                </a:solidFill>
                <a:latin typeface="+mn-lt"/>
              </a:rPr>
              <a:t>Timeliness of the Information</a:t>
            </a:r>
          </a:p>
        </p:txBody>
      </p:sp>
      <p:sp>
        <p:nvSpPr>
          <p:cNvPr id="20" name="Стрелка вправо 29"/>
          <p:cNvSpPr/>
          <p:nvPr/>
        </p:nvSpPr>
        <p:spPr>
          <a:xfrm rot="3447003">
            <a:off x="4933950" y="1930400"/>
            <a:ext cx="682625" cy="498475"/>
          </a:xfrm>
          <a:prstGeom prst="rightArrow">
            <a:avLst/>
          </a:prstGeom>
          <a:solidFill>
            <a:srgbClr val="0089D0"/>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89D0"/>
              </a:solidFill>
            </a:endParaRPr>
          </a:p>
        </p:txBody>
      </p:sp>
      <p:sp>
        <p:nvSpPr>
          <p:cNvPr id="5" name="Прямоугольник 20"/>
          <p:cNvSpPr/>
          <p:nvPr/>
        </p:nvSpPr>
        <p:spPr>
          <a:xfrm>
            <a:off x="234950" y="3195638"/>
            <a:ext cx="1511300" cy="1387475"/>
          </a:xfrm>
          <a:prstGeom prst="rect">
            <a:avLst/>
          </a:prstGeom>
          <a:noFill/>
          <a:ln w="57150">
            <a:solidFill>
              <a:srgbClr val="0089D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89D0"/>
              </a:solidFill>
            </a:endParaRPr>
          </a:p>
        </p:txBody>
      </p:sp>
      <p:sp>
        <p:nvSpPr>
          <p:cNvPr id="18" name="Прямоугольник 27"/>
          <p:cNvSpPr/>
          <p:nvPr/>
        </p:nvSpPr>
        <p:spPr>
          <a:xfrm>
            <a:off x="2555875" y="2601913"/>
            <a:ext cx="5840413" cy="693737"/>
          </a:xfrm>
          <a:prstGeom prst="rect">
            <a:avLst/>
          </a:prstGeom>
          <a:noFill/>
          <a:ln w="57150">
            <a:solidFill>
              <a:srgbClr val="0089D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89D0"/>
              </a:solidFill>
            </a:endParaRPr>
          </a:p>
        </p:txBody>
      </p:sp>
      <p:sp>
        <p:nvSpPr>
          <p:cNvPr id="21" name="TextBox 20"/>
          <p:cNvSpPr txBox="1"/>
          <p:nvPr/>
        </p:nvSpPr>
        <p:spPr>
          <a:xfrm>
            <a:off x="2052085" y="6338403"/>
            <a:ext cx="6868631" cy="523220"/>
          </a:xfrm>
          <a:prstGeom prst="rect">
            <a:avLst/>
          </a:prstGeom>
          <a:noFill/>
        </p:spPr>
        <p:txBody>
          <a:bodyPr wrap="square" rtlCol="0">
            <a:spAutoFit/>
          </a:bodyPr>
          <a:lstStyle/>
          <a:p>
            <a:pPr algn="l"/>
            <a:r>
              <a:rPr lang="en-US" sz="1400" dirty="0" smtClean="0"/>
              <a:t>Taxonomy by: </a:t>
            </a:r>
            <a:r>
              <a:rPr lang="en-US" sz="1400" dirty="0" err="1" smtClean="0"/>
              <a:t>Ilyushkin</a:t>
            </a:r>
            <a:r>
              <a:rPr lang="en-US" sz="1400" dirty="0" smtClean="0"/>
              <a:t> et al</a:t>
            </a:r>
            <a:r>
              <a:rPr lang="en-US" sz="1400" dirty="0"/>
              <a:t>. “An Experimental Performance Evaluation of </a:t>
            </a:r>
            <a:r>
              <a:rPr lang="en-US" sz="1400" dirty="0" err="1"/>
              <a:t>Autoscaling</a:t>
            </a:r>
            <a:r>
              <a:rPr lang="en-US" sz="1400" dirty="0"/>
              <a:t> Policies for Complex </a:t>
            </a:r>
            <a:r>
              <a:rPr lang="en-US" sz="1400" dirty="0" smtClean="0"/>
              <a:t>Workflows”, TOMPECS 2017</a:t>
            </a:r>
            <a:endParaRPr lang="en-US" sz="1400" dirty="0"/>
          </a:p>
        </p:txBody>
      </p:sp>
      <p:sp>
        <p:nvSpPr>
          <p:cNvPr id="22" name="Rectangle 5"/>
          <p:cNvSpPr/>
          <p:nvPr/>
        </p:nvSpPr>
        <p:spPr>
          <a:xfrm>
            <a:off x="1122721" y="2695300"/>
            <a:ext cx="6984849" cy="2000525"/>
          </a:xfrm>
          <a:prstGeom prst="rect">
            <a:avLst/>
          </a:prstGeom>
          <a:solidFill>
            <a:srgbClr val="0089CF"/>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How well do </a:t>
            </a:r>
            <a:r>
              <a:rPr lang="en-GB" sz="4400" b="1" dirty="0" err="1" smtClean="0"/>
              <a:t>autoscalers</a:t>
            </a:r>
            <a:r>
              <a:rPr lang="en-GB" sz="4400" b="1" dirty="0" smtClean="0"/>
              <a:t> perform relative to each other?</a:t>
            </a:r>
            <a:endParaRPr lang="nl-NL" sz="4400" b="1" dirty="0"/>
          </a:p>
        </p:txBody>
      </p:sp>
    </p:spTree>
    <p:extLst>
      <p:ext uri="{BB962C8B-B14F-4D97-AF65-F5344CB8AC3E}">
        <p14:creationId xmlns:p14="http://schemas.microsoft.com/office/powerpoint/2010/main" val="31408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0" grpId="0" animBg="1"/>
      <p:bldP spid="5" grpId="0" animBg="1"/>
      <p:bldP spid="18"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outline</a:t>
            </a:r>
            <a:endParaRPr lang="en-US" dirty="0"/>
          </a:p>
        </p:txBody>
      </p:sp>
      <p:sp>
        <p:nvSpPr>
          <p:cNvPr id="3" name="Content Placeholder 2"/>
          <p:cNvSpPr>
            <a:spLocks noGrp="1"/>
          </p:cNvSpPr>
          <p:nvPr>
            <p:ph idx="1"/>
          </p:nvPr>
        </p:nvSpPr>
        <p:spPr/>
        <p:txBody>
          <a:bodyPr/>
          <a:lstStyle/>
          <a:p>
            <a:pPr>
              <a:defRPr/>
            </a:pPr>
            <a:r>
              <a:rPr lang="en-US" dirty="0"/>
              <a:t>Four experiments</a:t>
            </a:r>
          </a:p>
          <a:p>
            <a:pPr marL="728663" lvl="1" indent="-342900">
              <a:buFont typeface="+mj-lt"/>
              <a:buAutoNum type="arabicPeriod"/>
              <a:defRPr/>
            </a:pPr>
            <a:r>
              <a:rPr lang="en-US" dirty="0"/>
              <a:t>Different workload </a:t>
            </a:r>
            <a:r>
              <a:rPr lang="en-US" b="1" dirty="0">
                <a:solidFill>
                  <a:srgbClr val="0089D0"/>
                </a:solidFill>
              </a:rPr>
              <a:t>domains </a:t>
            </a:r>
            <a:r>
              <a:rPr lang="en-US" b="1" dirty="0">
                <a:solidFill>
                  <a:srgbClr val="00B050"/>
                </a:solidFill>
              </a:rPr>
              <a:t>(new)</a:t>
            </a:r>
          </a:p>
          <a:p>
            <a:pPr marL="728663" lvl="1" indent="-342900">
              <a:buFont typeface="+mj-lt"/>
              <a:buAutoNum type="arabicPeriod"/>
              <a:defRPr/>
            </a:pPr>
            <a:r>
              <a:rPr lang="en-US" dirty="0" err="1"/>
              <a:t>Bursty</a:t>
            </a:r>
            <a:r>
              <a:rPr lang="en-US" dirty="0"/>
              <a:t> workloads </a:t>
            </a:r>
            <a:r>
              <a:rPr lang="en-US" dirty="0">
                <a:solidFill>
                  <a:srgbClr val="00B050"/>
                </a:solidFill>
              </a:rPr>
              <a:t>(deeper understanding)</a:t>
            </a:r>
          </a:p>
          <a:p>
            <a:pPr marL="728663" lvl="1" indent="-342900">
              <a:buFont typeface="+mj-lt"/>
              <a:buAutoNum type="arabicPeriod"/>
              <a:defRPr/>
            </a:pPr>
            <a:r>
              <a:rPr lang="en-US" dirty="0"/>
              <a:t>Impact of the </a:t>
            </a:r>
            <a:r>
              <a:rPr lang="en-US" b="1" dirty="0">
                <a:solidFill>
                  <a:srgbClr val="0089D0"/>
                </a:solidFill>
              </a:rPr>
              <a:t>allocation policy</a:t>
            </a:r>
            <a:r>
              <a:rPr lang="en-US" dirty="0"/>
              <a:t> </a:t>
            </a:r>
            <a:r>
              <a:rPr lang="en-US" b="1" dirty="0">
                <a:solidFill>
                  <a:srgbClr val="00B050"/>
                </a:solidFill>
              </a:rPr>
              <a:t>(new)</a:t>
            </a:r>
          </a:p>
          <a:p>
            <a:pPr marL="728663" lvl="1" indent="-342900">
              <a:buFont typeface="+mj-lt"/>
              <a:buAutoNum type="arabicPeriod"/>
              <a:defRPr/>
            </a:pPr>
            <a:r>
              <a:rPr lang="en-US" dirty="0"/>
              <a:t>Different </a:t>
            </a:r>
            <a:r>
              <a:rPr lang="en-US" b="1" dirty="0">
                <a:solidFill>
                  <a:srgbClr val="0089D0"/>
                </a:solidFill>
              </a:rPr>
              <a:t>resource environments </a:t>
            </a:r>
            <a:r>
              <a:rPr lang="en-US" b="1" dirty="0">
                <a:solidFill>
                  <a:srgbClr val="00B050"/>
                </a:solidFill>
              </a:rPr>
              <a:t>(new)</a:t>
            </a:r>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6" t="2955" r="555" b="2039"/>
          <a:stretch/>
        </p:blipFill>
        <p:spPr bwMode="auto">
          <a:xfrm>
            <a:off x="44450" y="3548496"/>
            <a:ext cx="9048750" cy="22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трелка вправо 25"/>
          <p:cNvSpPr/>
          <p:nvPr/>
        </p:nvSpPr>
        <p:spPr>
          <a:xfrm rot="10800000">
            <a:off x="4666937" y="1486524"/>
            <a:ext cx="578019" cy="408451"/>
          </a:xfrm>
          <a:prstGeom prst="rightArrow">
            <a:avLst/>
          </a:prstGeom>
          <a:solidFill>
            <a:srgbClr val="0089D0"/>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Стрелка вправо 25"/>
          <p:cNvSpPr/>
          <p:nvPr/>
        </p:nvSpPr>
        <p:spPr>
          <a:xfrm rot="10800000">
            <a:off x="5096063" y="2118129"/>
            <a:ext cx="578019" cy="408451"/>
          </a:xfrm>
          <a:prstGeom prst="rightArrow">
            <a:avLst/>
          </a:prstGeom>
          <a:solidFill>
            <a:srgbClr val="0089D0"/>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13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General experimental setup</a:t>
            </a:r>
            <a:endParaRPr lang="nl-NL" dirty="0"/>
          </a:p>
        </p:txBody>
      </p:sp>
      <p:sp>
        <p:nvSpPr>
          <p:cNvPr id="3" name="Tijdelijke aanduiding voor inhoud 2"/>
          <p:cNvSpPr>
            <a:spLocks noGrp="1"/>
          </p:cNvSpPr>
          <p:nvPr>
            <p:ph idx="1"/>
          </p:nvPr>
        </p:nvSpPr>
        <p:spPr/>
        <p:txBody>
          <a:bodyPr/>
          <a:lstStyle/>
          <a:p>
            <a:r>
              <a:rPr lang="nl-NL" dirty="0" smtClean="0"/>
              <a:t>Extended version of DGSim</a:t>
            </a:r>
          </a:p>
          <a:p>
            <a:r>
              <a:rPr lang="nl-NL" dirty="0"/>
              <a:t>Implemented all seven </a:t>
            </a:r>
            <a:r>
              <a:rPr lang="nl-NL" dirty="0" smtClean="0"/>
              <a:t>autoscalers</a:t>
            </a:r>
          </a:p>
          <a:p>
            <a:r>
              <a:rPr lang="nl-NL" dirty="0" smtClean="0"/>
              <a:t>Resources are abstract</a:t>
            </a:r>
          </a:p>
          <a:p>
            <a:r>
              <a:rPr lang="nl-NL" dirty="0" smtClean="0"/>
              <a:t>Resources are grouped and (de)allocated per cluster</a:t>
            </a:r>
          </a:p>
          <a:p>
            <a:pPr marL="0" indent="0">
              <a:buNone/>
            </a:pPr>
            <a:endParaRPr lang="nl-NL" dirty="0"/>
          </a:p>
          <a:p>
            <a:pPr marL="0" lvl="1" indent="0">
              <a:buNone/>
            </a:pPr>
            <a:r>
              <a:rPr lang="en-US" altLang="en-US" sz="2000" dirty="0"/>
              <a:t>In all experiments:</a:t>
            </a:r>
          </a:p>
          <a:p>
            <a:r>
              <a:rPr lang="en-US" dirty="0"/>
              <a:t>Resource monitor receives real-time updates</a:t>
            </a:r>
          </a:p>
          <a:p>
            <a:r>
              <a:rPr lang="en-US" dirty="0"/>
              <a:t>Idle clusters are deallocated, unless it’s the last one running</a:t>
            </a:r>
          </a:p>
          <a:p>
            <a:r>
              <a:rPr lang="en-US" dirty="0"/>
              <a:t>The autoscaling interval is </a:t>
            </a:r>
            <a:r>
              <a:rPr lang="en-US" dirty="0" smtClean="0"/>
              <a:t>set to 30 </a:t>
            </a:r>
            <a:r>
              <a:rPr lang="en-US" dirty="0"/>
              <a:t>seconds</a:t>
            </a:r>
          </a:p>
          <a:p>
            <a:endParaRPr lang="nl-NL" dirty="0" smtClean="0"/>
          </a:p>
          <a:p>
            <a:endParaRPr lang="nl-NL" dirty="0"/>
          </a:p>
        </p:txBody>
      </p:sp>
      <p:sp>
        <p:nvSpPr>
          <p:cNvPr id="4" name="Tekstvak 3"/>
          <p:cNvSpPr txBox="1"/>
          <p:nvPr/>
        </p:nvSpPr>
        <p:spPr>
          <a:xfrm>
            <a:off x="2133600" y="6354924"/>
            <a:ext cx="6691086" cy="523220"/>
          </a:xfrm>
          <a:prstGeom prst="rect">
            <a:avLst/>
          </a:prstGeom>
          <a:noFill/>
        </p:spPr>
        <p:txBody>
          <a:bodyPr wrap="square" rtlCol="0">
            <a:spAutoFit/>
          </a:bodyPr>
          <a:lstStyle/>
          <a:p>
            <a:pPr algn="l"/>
            <a:r>
              <a:rPr lang="nl-NL" sz="1400" dirty="0" smtClean="0"/>
              <a:t>Iosup et al. “DGSim</a:t>
            </a:r>
            <a:r>
              <a:rPr lang="nl-NL" sz="1400" dirty="0"/>
              <a:t>: Comparing Grid Resource Management Architectures through Trace-Based </a:t>
            </a:r>
            <a:r>
              <a:rPr lang="nl-NL" sz="1400" dirty="0" smtClean="0"/>
              <a:t>Simulation”, Euro-Par 2008</a:t>
            </a:r>
            <a:endParaRPr lang="nl-NL" sz="1400" dirty="0"/>
          </a:p>
        </p:txBody>
      </p:sp>
    </p:spTree>
    <p:extLst>
      <p:ext uri="{BB962C8B-B14F-4D97-AF65-F5344CB8AC3E}">
        <p14:creationId xmlns:p14="http://schemas.microsoft.com/office/powerpoint/2010/main" val="257480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2088" y="44450"/>
            <a:ext cx="8759825" cy="895350"/>
          </a:xfrm>
        </p:spPr>
        <p:txBody>
          <a:bodyPr/>
          <a:lstStyle/>
          <a:p>
            <a:r>
              <a:rPr lang="en-US" altLang="en-US" sz="3200" dirty="0" smtClean="0"/>
              <a:t>Four distinct traces</a:t>
            </a:r>
          </a:p>
        </p:txBody>
      </p:sp>
      <p:sp>
        <p:nvSpPr>
          <p:cNvPr id="3" name="Content Placeholder 2"/>
          <p:cNvSpPr>
            <a:spLocks noGrp="1"/>
          </p:cNvSpPr>
          <p:nvPr>
            <p:ph idx="1"/>
          </p:nvPr>
        </p:nvSpPr>
        <p:spPr>
          <a:xfrm>
            <a:off x="200025" y="1200150"/>
            <a:ext cx="8726488" cy="5026025"/>
          </a:xfrm>
        </p:spPr>
        <p:txBody>
          <a:bodyPr/>
          <a:lstStyle/>
          <a:p>
            <a:pPr>
              <a:defRPr/>
            </a:pPr>
            <a:r>
              <a:rPr lang="en-US" dirty="0" smtClean="0"/>
              <a:t>Four </a:t>
            </a:r>
            <a:r>
              <a:rPr lang="en-US" dirty="0" smtClean="0"/>
              <a:t>distinct real-world </a:t>
            </a:r>
            <a:r>
              <a:rPr lang="en-US" dirty="0" smtClean="0"/>
              <a:t>workload traces</a:t>
            </a:r>
          </a:p>
          <a:p>
            <a:pPr lvl="1">
              <a:defRPr/>
            </a:pPr>
            <a:r>
              <a:rPr lang="en-US" dirty="0" smtClean="0"/>
              <a:t>A </a:t>
            </a:r>
            <a:r>
              <a:rPr lang="en-US" b="1" dirty="0" smtClean="0">
                <a:solidFill>
                  <a:srgbClr val="0089D0"/>
                </a:solidFill>
              </a:rPr>
              <a:t>workload</a:t>
            </a:r>
            <a:r>
              <a:rPr lang="en-US" dirty="0" smtClean="0">
                <a:solidFill>
                  <a:srgbClr val="0089D0"/>
                </a:solidFill>
              </a:rPr>
              <a:t> </a:t>
            </a:r>
            <a:r>
              <a:rPr lang="en-US" dirty="0" smtClean="0"/>
              <a:t>is a set of workflows (applications)</a:t>
            </a:r>
          </a:p>
        </p:txBody>
      </p:sp>
      <p:pic>
        <p:nvPicPr>
          <p:cNvPr id="5124" name="Picture 4" descr="https://slack-imgs.com/?c=1&amp;url=https%3A%2F%2Fi.gyazo.com%2Fc89f53dfd6448b6ae2386e3bd4538b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36" y="2731098"/>
            <a:ext cx="7643191" cy="199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ain box2"/>
          <p:cNvSpPr/>
          <p:nvPr/>
        </p:nvSpPr>
        <p:spPr bwMode="auto">
          <a:xfrm>
            <a:off x="5258478" y="2026227"/>
            <a:ext cx="2256182" cy="491022"/>
          </a:xfrm>
          <a:prstGeom prst="wedgeRectCallout">
            <a:avLst>
              <a:gd name="adj1" fmla="val -20939"/>
              <a:gd name="adj2" fmla="val 95133"/>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Medium scale</a:t>
            </a:r>
            <a:endParaRPr lang="en-US"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18" y="4725095"/>
            <a:ext cx="815821" cy="1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065" y="4840535"/>
            <a:ext cx="11271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343" y="5499348"/>
            <a:ext cx="34766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used in this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defRPr/>
                </a:pPr>
                <a:r>
                  <a:rPr lang="en-US" dirty="0" smtClean="0"/>
                  <a:t>Two types of metrics:</a:t>
                </a:r>
              </a:p>
              <a:p>
                <a:pPr marL="728663" lvl="1" indent="-342900">
                  <a:buFont typeface="+mj-lt"/>
                  <a:buAutoNum type="arabicPeriod"/>
                  <a:defRPr/>
                </a:pPr>
                <a:r>
                  <a:rPr lang="en-US" dirty="0" smtClean="0"/>
                  <a:t>Workflow-level metrics: makespan, wait time, etc.</a:t>
                </a:r>
              </a:p>
              <a:p>
                <a:pPr marL="728663" lvl="1" indent="-342900">
                  <a:buFont typeface="+mj-lt"/>
                  <a:buAutoNum type="arabicPeriod" startAt="2"/>
                  <a:defRPr/>
                </a:pPr>
                <a:r>
                  <a:rPr lang="en-US" dirty="0" smtClean="0"/>
                  <a:t>Autoscaler metrics: supply, demand, elasticity metrics, etc.</a:t>
                </a:r>
                <a:br>
                  <a:rPr lang="en-US" dirty="0" smtClean="0"/>
                </a:br>
                <a:endParaRPr lang="en-US" dirty="0" smtClean="0"/>
              </a:p>
              <a:p>
                <a:pPr marL="347663" indent="-342900">
                  <a:defRPr/>
                </a:pPr>
                <a:r>
                  <a:rPr lang="en-US" dirty="0" smtClean="0"/>
                  <a:t>10</a:t>
                </a:r>
                <a:r>
                  <a:rPr lang="en-US" dirty="0"/>
                  <a:t>+ forms of </a:t>
                </a:r>
                <a:r>
                  <a:rPr lang="en-US" b="1" dirty="0">
                    <a:solidFill>
                      <a:srgbClr val="0089D0"/>
                    </a:solidFill>
                  </a:rPr>
                  <a:t>elasticity</a:t>
                </a:r>
                <a:r>
                  <a:rPr lang="en-US" dirty="0">
                    <a:solidFill>
                      <a:srgbClr val="0089D0"/>
                    </a:solidFill>
                  </a:rPr>
                  <a:t> </a:t>
                </a:r>
                <a:r>
                  <a:rPr lang="en-US" dirty="0"/>
                  <a:t>defined by SPEC </a:t>
                </a:r>
                <a:r>
                  <a:rPr lang="en-US" dirty="0" smtClean="0"/>
                  <a:t>RG Cloud [1]</a:t>
                </a:r>
              </a:p>
              <a:p>
                <a:pPr marL="728663" lvl="1" indent="-342900">
                  <a:defRPr/>
                </a:pPr>
                <a:r>
                  <a:rPr lang="en-US" dirty="0" smtClean="0"/>
                  <a:t>Example: accuracy of underprovisioning </a:t>
                </a:r>
                <a:r>
                  <a:rPr lang="en-US" dirty="0"/>
                  <a:t>(</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𝐴</m:t>
                        </m:r>
                      </m:e>
                      <m:sub>
                        <m:r>
                          <a:rPr lang="en-US" i="1" dirty="0">
                            <a:latin typeface="Cambria Math"/>
                          </a:rPr>
                          <m:t>𝑢</m:t>
                        </m:r>
                      </m:sub>
                    </m:sSub>
                  </m:oMath>
                </a14:m>
                <a:r>
                  <a:rPr lang="en-US" dirty="0" smtClean="0"/>
                  <a:t>)</a:t>
                </a:r>
              </a:p>
              <a:p>
                <a:pPr marL="728663" lvl="1" indent="-342900">
                  <a:defRPr/>
                </a:pPr>
                <a:endParaRPr lang="en-US" dirty="0" smtClean="0"/>
              </a:p>
              <a:p>
                <a:pPr marL="4763" lvl="1" indent="0">
                  <a:buNone/>
                  <a:defRPr/>
                </a:pPr>
                <a:r>
                  <a:rPr lang="en-US" sz="2000" dirty="0" smtClean="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a:rPr>
                          <m:t>𝐴</m:t>
                        </m:r>
                      </m:e>
                      <m:sub>
                        <m:r>
                          <a:rPr lang="en-US" sz="2000" i="1" dirty="0">
                            <a:latin typeface="Cambria Math"/>
                          </a:rPr>
                          <m:t>𝑢</m:t>
                        </m:r>
                      </m:sub>
                    </m:sSub>
                    <m:r>
                      <a:rPr lang="en-US" sz="2000" b="0" i="1" dirty="0" smtClean="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𝑇</m:t>
                        </m:r>
                        <m:r>
                          <a:rPr lang="en-US" sz="2000" i="1">
                            <a:latin typeface="Cambria Math"/>
                          </a:rPr>
                          <m:t> ∗</m:t>
                        </m:r>
                        <m:r>
                          <a:rPr lang="en-US" sz="2000" i="1">
                            <a:latin typeface="Cambria Math"/>
                          </a:rPr>
                          <m:t>𝑅</m:t>
                        </m:r>
                      </m:den>
                    </m:f>
                    <m:r>
                      <a:rPr lang="en-US" sz="2000" i="1">
                        <a:latin typeface="Cambria Math"/>
                      </a:rPr>
                      <m:t> </m:t>
                    </m:r>
                    <m:nary>
                      <m:naryPr>
                        <m:chr m:val="∑"/>
                        <m:ctrlPr>
                          <a:rPr lang="en-US" sz="2000" i="1">
                            <a:latin typeface="Cambria Math" panose="02040503050406030204" pitchFamily="18" charset="0"/>
                          </a:rPr>
                        </m:ctrlPr>
                      </m:naryPr>
                      <m:sub>
                        <m:r>
                          <m:rPr>
                            <m:brk m:alnAt="23"/>
                          </m:rPr>
                          <a:rPr lang="en-US" sz="2000" i="1">
                            <a:latin typeface="Cambria Math"/>
                          </a:rPr>
                          <m:t>𝑡</m:t>
                        </m:r>
                        <m:r>
                          <a:rPr lang="en-US" sz="2000" i="1">
                            <a:latin typeface="Cambria Math"/>
                          </a:rPr>
                          <m:t>=1</m:t>
                        </m:r>
                      </m:sub>
                      <m:sup>
                        <m:r>
                          <a:rPr lang="en-US" sz="2000" i="1">
                            <a:latin typeface="Cambria Math"/>
                          </a:rPr>
                          <m:t>𝑇</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𝑆</m:t>
                                    </m:r>
                                  </m:e>
                                  <m:sub>
                                    <m:r>
                                      <a:rPr lang="en-US" sz="2000" i="1">
                                        <a:latin typeface="Cambria Math"/>
                                      </a:rPr>
                                      <m:t>𝑡</m:t>
                                    </m:r>
                                  </m:sub>
                                </m:sSub>
                              </m:e>
                            </m:d>
                          </m:e>
                          <m:sup>
                            <m:r>
                              <a:rPr lang="en-US" sz="2000" i="1">
                                <a:latin typeface="Cambria Math"/>
                              </a:rPr>
                              <m:t>+</m:t>
                            </m:r>
                          </m:sup>
                        </m:sSup>
                        <m:r>
                          <a:rPr lang="en-US" sz="2000" i="1">
                            <a:latin typeface="Cambria Math"/>
                          </a:rPr>
                          <m:t> </m:t>
                        </m:r>
                      </m:e>
                    </m:nary>
                  </m:oMath>
                </a14:m>
                <a:r>
                  <a:rPr lang="en-US" sz="2000" dirty="0"/>
                  <a:t>where </a:t>
                </a:r>
                <a14:m>
                  <m:oMath xmlns:m="http://schemas.openxmlformats.org/officeDocument/2006/math">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smtClean="0">
                                <a:latin typeface="Cambria Math"/>
                              </a:rPr>
                              <m:t>𝑥</m:t>
                            </m:r>
                          </m:e>
                        </m:d>
                      </m:e>
                      <m:sup>
                        <m:r>
                          <a:rPr lang="en-US" sz="2000" i="1">
                            <a:latin typeface="Cambria Math"/>
                          </a:rPr>
                          <m:t>+</m:t>
                        </m:r>
                      </m:sup>
                    </m:sSup>
                    <m:r>
                      <a:rPr lang="en-US" sz="2000" i="1">
                        <a:latin typeface="Cambria Math"/>
                      </a:rPr>
                      <m:t>=</m:t>
                    </m:r>
                    <m:r>
                      <m:rPr>
                        <m:sty m:val="p"/>
                      </m:rPr>
                      <a:rPr lang="en-US" sz="2000">
                        <a:latin typeface="Cambria Math"/>
                      </a:rPr>
                      <m:t>max</m:t>
                    </m:r>
                    <m:r>
                      <a:rPr lang="en-US" sz="2000" i="1">
                        <a:latin typeface="Cambria Math"/>
                      </a:rPr>
                      <m:t>⁡(</m:t>
                    </m:r>
                    <m:r>
                      <a:rPr lang="en-US" sz="2000" b="0" i="1" smtClean="0">
                        <a:latin typeface="Cambria Math"/>
                      </a:rPr>
                      <m:t>𝑥</m:t>
                    </m:r>
                    <m:r>
                      <a:rPr lang="en-US" sz="2000" i="1">
                        <a:latin typeface="Cambria Math"/>
                      </a:rPr>
                      <m:t>, 0)</m:t>
                    </m:r>
                  </m:oMath>
                </a14:m>
                <a:endParaRPr lang="en-US" sz="2000" dirty="0"/>
              </a:p>
              <a:p>
                <a:pPr marL="347663" indent="-342900">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17" t="-1942"/>
                </a:stretch>
              </a:blipFill>
            </p:spPr>
            <p:txBody>
              <a:bodyPr/>
              <a:lstStyle/>
              <a:p>
                <a:r>
                  <a:rPr lang="nl-NL">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657" y="4425226"/>
            <a:ext cx="948603" cy="166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2085" y="6338403"/>
            <a:ext cx="6868631" cy="523220"/>
          </a:xfrm>
          <a:prstGeom prst="rect">
            <a:avLst/>
          </a:prstGeom>
          <a:noFill/>
        </p:spPr>
        <p:txBody>
          <a:bodyPr wrap="square" rtlCol="0">
            <a:spAutoFit/>
          </a:bodyPr>
          <a:lstStyle/>
          <a:p>
            <a:pPr algn="l"/>
            <a:r>
              <a:rPr lang="en-US" sz="1400" dirty="0" smtClean="0"/>
              <a:t>[1] </a:t>
            </a:r>
            <a:r>
              <a:rPr lang="en-US" sz="1400" dirty="0" err="1" smtClean="0"/>
              <a:t>Ilyushkin</a:t>
            </a:r>
            <a:r>
              <a:rPr lang="en-US" sz="1400" dirty="0" smtClean="0"/>
              <a:t> et al</a:t>
            </a:r>
            <a:r>
              <a:rPr lang="en-US" sz="1400" dirty="0"/>
              <a:t>. “An Experimental Performance Evaluation of </a:t>
            </a:r>
            <a:r>
              <a:rPr lang="en-US" sz="1400" dirty="0" err="1"/>
              <a:t>Autoscaling</a:t>
            </a:r>
            <a:r>
              <a:rPr lang="en-US" sz="1400" dirty="0"/>
              <a:t> Policies for Complex </a:t>
            </a:r>
            <a:r>
              <a:rPr lang="en-US" sz="1400" dirty="0" smtClean="0"/>
              <a:t>Workflows”, TOMPECS 2017</a:t>
            </a:r>
            <a:endParaRPr lang="en-US" sz="1400" dirty="0"/>
          </a:p>
        </p:txBody>
      </p:sp>
      <p:sp>
        <p:nvSpPr>
          <p:cNvPr id="6" name="explain box2"/>
          <p:cNvSpPr/>
          <p:nvPr/>
        </p:nvSpPr>
        <p:spPr bwMode="auto">
          <a:xfrm>
            <a:off x="3023868" y="4177683"/>
            <a:ext cx="1329839" cy="768425"/>
          </a:xfrm>
          <a:prstGeom prst="wedgeRectCallout">
            <a:avLst>
              <a:gd name="adj1" fmla="val -25970"/>
              <a:gd name="adj2" fmla="val -110751"/>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Demand not met</a:t>
            </a:r>
            <a:endParaRPr lang="en-US" altLang="en-US" dirty="0"/>
          </a:p>
        </p:txBody>
      </p:sp>
      <p:sp>
        <p:nvSpPr>
          <p:cNvPr id="7" name="explain box2"/>
          <p:cNvSpPr/>
          <p:nvPr/>
        </p:nvSpPr>
        <p:spPr bwMode="auto">
          <a:xfrm>
            <a:off x="751908" y="4177684"/>
            <a:ext cx="1720349" cy="768425"/>
          </a:xfrm>
          <a:prstGeom prst="wedgeRectCallout">
            <a:avLst>
              <a:gd name="adj1" fmla="val 18946"/>
              <a:gd name="adj2" fmla="val -92927"/>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Maximum #resources</a:t>
            </a:r>
            <a:endParaRPr lang="en-US" altLang="en-US" dirty="0"/>
          </a:p>
        </p:txBody>
      </p:sp>
    </p:spTree>
    <p:extLst>
      <p:ext uri="{BB962C8B-B14F-4D97-AF65-F5344CB8AC3E}">
        <p14:creationId xmlns:p14="http://schemas.microsoft.com/office/powerpoint/2010/main" val="34971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2088" y="44450"/>
            <a:ext cx="8759825" cy="895350"/>
          </a:xfrm>
        </p:spPr>
        <p:txBody>
          <a:bodyPr/>
          <a:lstStyle/>
          <a:p>
            <a:r>
              <a:rPr lang="en-US" altLang="en-US" dirty="0" smtClean="0"/>
              <a:t>Experiment: different workload domains</a:t>
            </a:r>
          </a:p>
        </p:txBody>
      </p:sp>
      <p:sp>
        <p:nvSpPr>
          <p:cNvPr id="7171" name="Content Placeholder 2"/>
          <p:cNvSpPr>
            <a:spLocks noGrp="1"/>
          </p:cNvSpPr>
          <p:nvPr>
            <p:ph idx="1"/>
          </p:nvPr>
        </p:nvSpPr>
        <p:spPr>
          <a:xfrm>
            <a:off x="200025" y="1200150"/>
            <a:ext cx="8726488" cy="5026025"/>
          </a:xfrm>
        </p:spPr>
        <p:txBody>
          <a:bodyPr/>
          <a:lstStyle/>
          <a:p>
            <a:r>
              <a:rPr lang="en-US" altLang="en-US" dirty="0"/>
              <a:t>Investigate the performance of autoscalers while processing workloads of </a:t>
            </a:r>
            <a:r>
              <a:rPr lang="en-US" altLang="en-US" b="1" dirty="0">
                <a:solidFill>
                  <a:srgbClr val="0089D0"/>
                </a:solidFill>
              </a:rPr>
              <a:t>different domains</a:t>
            </a:r>
            <a:endParaRPr lang="en-US" altLang="en-US" dirty="0" smtClean="0"/>
          </a:p>
          <a:p>
            <a:endParaRPr lang="en-US" altLang="en-US" dirty="0"/>
          </a:p>
          <a:p>
            <a:r>
              <a:rPr lang="en-US" altLang="en-US" dirty="0" smtClean="0"/>
              <a:t>Prior work focuses on one domain</a:t>
            </a:r>
            <a:r>
              <a:rPr lang="en-US" altLang="en-US" b="1" dirty="0" smtClean="0">
                <a:solidFill>
                  <a:srgbClr val="0089D0"/>
                </a:solidFill>
              </a:rPr>
              <a:t/>
            </a:r>
            <a:br>
              <a:rPr lang="en-US" altLang="en-US" b="1" dirty="0" smtClean="0">
                <a:solidFill>
                  <a:srgbClr val="0089D0"/>
                </a:solidFill>
              </a:rPr>
            </a:br>
            <a:endParaRPr lang="en-US" altLang="en-US" b="1" dirty="0" smtClean="0">
              <a:solidFill>
                <a:srgbClr val="0089D0"/>
              </a:solidFill>
            </a:endParaRPr>
          </a:p>
          <a:p>
            <a:r>
              <a:rPr lang="en-US" altLang="en-US" dirty="0" smtClean="0"/>
              <a:t>Three workloads:</a:t>
            </a:r>
          </a:p>
          <a:p>
            <a:pPr lvl="1"/>
            <a:r>
              <a:rPr lang="en-US" altLang="en-US" dirty="0" smtClean="0"/>
              <a:t>Scientific (T1)</a:t>
            </a:r>
          </a:p>
          <a:p>
            <a:pPr lvl="1"/>
            <a:r>
              <a:rPr lang="en-US" altLang="en-US" dirty="0" smtClean="0"/>
              <a:t>Industrial (T2)</a:t>
            </a:r>
          </a:p>
          <a:p>
            <a:pPr lvl="1"/>
            <a:r>
              <a:rPr lang="en-US" altLang="en-US" dirty="0" smtClean="0"/>
              <a:t>Engineering (T3)</a:t>
            </a:r>
            <a:endParaRPr lang="en-US" altLang="en-US" dirty="0"/>
          </a:p>
          <a:p>
            <a:endParaRPr lang="en-US" altLang="en-US" dirty="0" smtClean="0"/>
          </a:p>
        </p:txBody>
      </p:sp>
      <p:pic>
        <p:nvPicPr>
          <p:cNvPr id="4" name="Picture 4" descr="https://slack-imgs.com/?c=1&amp;url=https%3A%2F%2Fi.gyazo.com%2Fc89f53dfd6448b6ae2386e3bd4538b22.png"/>
          <p:cNvPicPr>
            <a:picLocks noChangeAspect="1" noChangeArrowheads="1"/>
          </p:cNvPicPr>
          <p:nvPr/>
        </p:nvPicPr>
        <p:blipFill rotWithShape="1">
          <a:blip r:embed="rId3">
            <a:extLst>
              <a:ext uri="{28A0092B-C50C-407E-A947-70E740481C1C}">
                <a14:useLocalDpi xmlns:a14="http://schemas.microsoft.com/office/drawing/2010/main" val="0"/>
              </a:ext>
            </a:extLst>
          </a:blip>
          <a:srcRect b="4343"/>
          <a:stretch/>
        </p:blipFill>
        <p:spPr bwMode="auto">
          <a:xfrm>
            <a:off x="722667" y="4280758"/>
            <a:ext cx="7643191" cy="19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lstStyle/>
          <a:p>
            <a:r>
              <a:rPr lang="en-US" altLang="en-US" dirty="0" smtClean="0"/>
              <a:t>Use the Chronos </a:t>
            </a:r>
            <a:r>
              <a:rPr lang="en-US" altLang="en-US" dirty="0"/>
              <a:t>(Shell) industrial resource setup</a:t>
            </a:r>
          </a:p>
          <a:p>
            <a:pPr lvl="1"/>
            <a:r>
              <a:rPr lang="en-US" altLang="en-US" dirty="0"/>
              <a:t>70 resources per </a:t>
            </a:r>
            <a:r>
              <a:rPr lang="en-US" altLang="en-US" dirty="0" smtClean="0"/>
              <a:t>cluster</a:t>
            </a:r>
            <a:br>
              <a:rPr lang="en-US" altLang="en-US" dirty="0" smtClean="0"/>
            </a:br>
            <a:endParaRPr lang="en-US" altLang="en-US" dirty="0"/>
          </a:p>
          <a:p>
            <a:r>
              <a:rPr lang="en-US" altLang="en-US" dirty="0"/>
              <a:t>The number of clusters available is set to reach 70% resource </a:t>
            </a:r>
            <a:r>
              <a:rPr lang="en-US" altLang="en-US" dirty="0" smtClean="0"/>
              <a:t>utilization</a:t>
            </a:r>
          </a:p>
          <a:p>
            <a:pPr lvl="1"/>
            <a:r>
              <a:rPr lang="en-US" altLang="en-US" dirty="0" smtClean="0"/>
              <a:t>Achievable in supercomputing [1]</a:t>
            </a:r>
            <a:br>
              <a:rPr lang="en-US" altLang="en-US" dirty="0" smtClean="0"/>
            </a:br>
            <a:endParaRPr lang="en-US" altLang="en-US" dirty="0"/>
          </a:p>
          <a:p>
            <a:r>
              <a:rPr lang="en-US" altLang="en-US" dirty="0" smtClean="0"/>
              <a:t>Metrics: 12 forms of elasticity defined by SPEC RG Cloud</a:t>
            </a:r>
          </a:p>
        </p:txBody>
      </p:sp>
      <p:sp>
        <p:nvSpPr>
          <p:cNvPr id="4" name="TextBox 3"/>
          <p:cNvSpPr txBox="1"/>
          <p:nvPr/>
        </p:nvSpPr>
        <p:spPr>
          <a:xfrm>
            <a:off x="2164187" y="6311273"/>
            <a:ext cx="6650204" cy="584775"/>
          </a:xfrm>
          <a:prstGeom prst="rect">
            <a:avLst/>
          </a:prstGeom>
          <a:noFill/>
        </p:spPr>
        <p:txBody>
          <a:bodyPr wrap="square" rtlCol="0">
            <a:spAutoFit/>
          </a:bodyPr>
          <a:lstStyle/>
          <a:p>
            <a:pPr algn="l"/>
            <a:r>
              <a:rPr lang="en-US" sz="1600" dirty="0" smtClean="0"/>
              <a:t>[1] Jones et al</a:t>
            </a:r>
            <a:r>
              <a:rPr lang="en-US" sz="1600" dirty="0"/>
              <a:t>. Scheduling for Parallel Supercomputing:</a:t>
            </a:r>
          </a:p>
          <a:p>
            <a:pPr algn="l"/>
            <a:r>
              <a:rPr lang="en-US" sz="1600" dirty="0"/>
              <a:t>A Historical Perspective of Achievable </a:t>
            </a:r>
            <a:r>
              <a:rPr lang="en-US" sz="1600" dirty="0" smtClean="0"/>
              <a:t>Utilization, JSSPP, 1999</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454" y="4173623"/>
            <a:ext cx="10239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289" y="4651546"/>
            <a:ext cx="1122916" cy="13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668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2088" y="44450"/>
            <a:ext cx="8759825" cy="895350"/>
          </a:xfrm>
        </p:spPr>
        <p:txBody>
          <a:bodyPr/>
          <a:lstStyle/>
          <a:p>
            <a:r>
              <a:rPr lang="en-US" altLang="en-US" dirty="0" smtClean="0"/>
              <a:t>Results: significant differences per domain</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0050" y="1057275"/>
            <a:ext cx="8210550" cy="5237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Highlight1"/>
          <p:cNvSpPr/>
          <p:nvPr/>
        </p:nvSpPr>
        <p:spPr bwMode="auto">
          <a:xfrm>
            <a:off x="2257425" y="1162050"/>
            <a:ext cx="571500" cy="5029200"/>
          </a:xfrm>
          <a:prstGeom prst="rect">
            <a:avLst/>
          </a:prstGeom>
          <a:solidFill>
            <a:schemeClr val="bg2">
              <a:lumMod val="20000"/>
              <a:lumOff val="80000"/>
              <a:alpha val="25000"/>
            </a:schemeClr>
          </a:solidFill>
          <a:ln w="38100" cap="flat" cmpd="sng" algn="ctr">
            <a:solidFill>
              <a:srgbClr val="0089D0"/>
            </a:solidFill>
            <a:prstDash val="solid"/>
            <a:round/>
            <a:headEnd type="none" w="med" len="med"/>
            <a:tailEnd type="none" w="med" len="med"/>
          </a:ln>
          <a:effectLst/>
        </p:spPr>
        <p:txBody>
          <a:bodyPr/>
          <a:lstStyle/>
          <a:p>
            <a:pPr algn="l" eaLnBrk="0" hangingPunct="0">
              <a:defRPr/>
            </a:pPr>
            <a:endParaRPr lang="en-US">
              <a:ln w="12700">
                <a:solidFill>
                  <a:srgbClr val="FF0000"/>
                </a:solidFill>
              </a:ln>
              <a:latin typeface="Arial" charset="0"/>
              <a:ea typeface="ＭＳ Ｐゴシック" pitchFamily="1" charset="-128"/>
            </a:endParaRPr>
          </a:p>
        </p:txBody>
      </p:sp>
      <p:sp>
        <p:nvSpPr>
          <p:cNvPr id="7" name="explain box1"/>
          <p:cNvSpPr/>
          <p:nvPr/>
        </p:nvSpPr>
        <p:spPr bwMode="auto">
          <a:xfrm>
            <a:off x="3783959" y="4419600"/>
            <a:ext cx="2493962" cy="1590675"/>
          </a:xfrm>
          <a:prstGeom prst="wedgeRectCallout">
            <a:avLst>
              <a:gd name="adj1" fmla="val -87286"/>
              <a:gd name="adj2" fmla="val 19495"/>
            </a:avLst>
          </a:prstGeom>
          <a:solidFill>
            <a:schemeClr val="bg2">
              <a:lumMod val="20000"/>
              <a:lumOff val="80000"/>
            </a:schemeClr>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err="1"/>
              <a:t>Autoscalers</a:t>
            </a:r>
            <a:r>
              <a:rPr lang="en-US" altLang="en-US" dirty="0"/>
              <a:t> </a:t>
            </a:r>
            <a:r>
              <a:rPr lang="en-US" altLang="en-US" dirty="0" err="1"/>
              <a:t>underprovision</a:t>
            </a:r>
            <a:r>
              <a:rPr lang="en-US" altLang="en-US" dirty="0"/>
              <a:t> roughly equally on all workloads</a:t>
            </a:r>
          </a:p>
        </p:txBody>
      </p:sp>
      <p:sp>
        <p:nvSpPr>
          <p:cNvPr id="10" name="Rectangle 9"/>
          <p:cNvSpPr>
            <a:spLocks noChangeArrowheads="1"/>
          </p:cNvSpPr>
          <p:nvPr/>
        </p:nvSpPr>
        <p:spPr bwMode="auto">
          <a:xfrm>
            <a:off x="2886075" y="16764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2" name="Rectangle 11"/>
          <p:cNvSpPr>
            <a:spLocks noChangeArrowheads="1"/>
          </p:cNvSpPr>
          <p:nvPr/>
        </p:nvSpPr>
        <p:spPr bwMode="auto">
          <a:xfrm>
            <a:off x="2886075" y="23622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4" name="Rectangle 13"/>
          <p:cNvSpPr>
            <a:spLocks noChangeArrowheads="1"/>
          </p:cNvSpPr>
          <p:nvPr/>
        </p:nvSpPr>
        <p:spPr bwMode="auto">
          <a:xfrm>
            <a:off x="2886075" y="30480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5" name="Rectangle 14"/>
          <p:cNvSpPr>
            <a:spLocks noChangeArrowheads="1"/>
          </p:cNvSpPr>
          <p:nvPr/>
        </p:nvSpPr>
        <p:spPr bwMode="auto">
          <a:xfrm>
            <a:off x="2886075" y="37338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6" name="Rectangle 15"/>
          <p:cNvSpPr>
            <a:spLocks noChangeArrowheads="1"/>
          </p:cNvSpPr>
          <p:nvPr/>
        </p:nvSpPr>
        <p:spPr bwMode="auto">
          <a:xfrm>
            <a:off x="2886075" y="44196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7" name="Rectangle 16"/>
          <p:cNvSpPr>
            <a:spLocks noChangeArrowheads="1"/>
          </p:cNvSpPr>
          <p:nvPr/>
        </p:nvSpPr>
        <p:spPr bwMode="auto">
          <a:xfrm>
            <a:off x="2886075" y="51054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8" name="Rectangle 17"/>
          <p:cNvSpPr>
            <a:spLocks noChangeArrowheads="1"/>
          </p:cNvSpPr>
          <p:nvPr/>
        </p:nvSpPr>
        <p:spPr bwMode="auto">
          <a:xfrm>
            <a:off x="2886075" y="5791200"/>
            <a:ext cx="371475" cy="180975"/>
          </a:xfrm>
          <a:prstGeom prst="rect">
            <a:avLst/>
          </a:prstGeom>
          <a:solidFill>
            <a:schemeClr val="accent1">
              <a:lumMod val="20000"/>
              <a:lumOff val="80000"/>
              <a:alpha val="25000"/>
            </a:schemeClr>
          </a:solidFill>
          <a:ln w="38100" algn="ctr">
            <a:solidFill>
              <a:srgbClr val="0089D0"/>
            </a:solidFill>
            <a:round/>
            <a:headEnd/>
            <a:tailEnd/>
          </a:ln>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endParaRPr lang="en-US" altLang="en-US">
              <a:latin typeface="Arial" pitchFamily="34" charset="0"/>
            </a:endParaRPr>
          </a:p>
        </p:txBody>
      </p:sp>
      <p:sp>
        <p:nvSpPr>
          <p:cNvPr id="19" name="explain box2"/>
          <p:cNvSpPr/>
          <p:nvPr/>
        </p:nvSpPr>
        <p:spPr bwMode="auto">
          <a:xfrm>
            <a:off x="3609469" y="1427906"/>
            <a:ext cx="3328987" cy="1938337"/>
          </a:xfrm>
          <a:prstGeom prst="wedgeRectCallout">
            <a:avLst>
              <a:gd name="adj1" fmla="val -62179"/>
              <a:gd name="adj2" fmla="val 21369"/>
            </a:avLst>
          </a:prstGeom>
          <a:solidFill>
            <a:schemeClr val="accent1">
              <a:lumMod val="20000"/>
              <a:lumOff val="80000"/>
            </a:schemeClr>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a:t>For some metrics such as overprovisioning, </a:t>
            </a:r>
            <a:r>
              <a:rPr lang="en-US" altLang="en-US" dirty="0" err="1"/>
              <a:t>ConPaaS</a:t>
            </a:r>
            <a:r>
              <a:rPr lang="en-US" altLang="en-US" dirty="0"/>
              <a:t> and </a:t>
            </a:r>
            <a:r>
              <a:rPr lang="en-US" altLang="en-US" dirty="0" err="1"/>
              <a:t>Hist</a:t>
            </a:r>
            <a:r>
              <a:rPr lang="en-US" altLang="en-US" dirty="0"/>
              <a:t> perform worse for the EE workload</a:t>
            </a:r>
          </a:p>
        </p:txBody>
      </p:sp>
      <p:sp>
        <p:nvSpPr>
          <p:cNvPr id="20" name="Rectangle 5"/>
          <p:cNvSpPr/>
          <p:nvPr/>
        </p:nvSpPr>
        <p:spPr>
          <a:xfrm>
            <a:off x="1079575" y="1876425"/>
            <a:ext cx="6984849" cy="3314975"/>
          </a:xfrm>
          <a:prstGeom prst="rect">
            <a:avLst/>
          </a:prstGeom>
          <a:solidFill>
            <a:srgbClr val="0089CF"/>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The autoscaler performance differs significantly per domain and should be carefully benchmarked.</a:t>
            </a:r>
            <a:endParaRPr lang="nl-NL" sz="4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l="1276" t="4675" r="1639" b="4250"/>
          <a:stretch>
            <a:fillRect/>
          </a:stretch>
        </p:blipFill>
        <p:spPr bwMode="auto">
          <a:xfrm>
            <a:off x="915756" y="4800479"/>
            <a:ext cx="7312487" cy="205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219" name="Title 1"/>
          <p:cNvSpPr>
            <a:spLocks noGrp="1"/>
          </p:cNvSpPr>
          <p:nvPr>
            <p:ph type="title"/>
          </p:nvPr>
        </p:nvSpPr>
        <p:spPr>
          <a:xfrm>
            <a:off x="192088" y="44450"/>
            <a:ext cx="8759825" cy="895350"/>
          </a:xfrm>
        </p:spPr>
        <p:txBody>
          <a:bodyPr/>
          <a:lstStyle/>
          <a:p>
            <a:r>
              <a:rPr lang="en-US" altLang="en-US" dirty="0" smtClean="0">
                <a:latin typeface="+mn-lt"/>
              </a:rPr>
              <a:t>Experiment: </a:t>
            </a:r>
            <a:r>
              <a:rPr lang="en-US" altLang="en-US" dirty="0" err="1" smtClean="0">
                <a:latin typeface="+mn-lt"/>
              </a:rPr>
              <a:t>bursty</a:t>
            </a:r>
            <a:r>
              <a:rPr lang="en-US" altLang="en-US" dirty="0" smtClean="0">
                <a:latin typeface="+mn-lt"/>
              </a:rPr>
              <a:t> workloads</a:t>
            </a:r>
          </a:p>
        </p:txBody>
      </p:sp>
      <p:sp>
        <p:nvSpPr>
          <p:cNvPr id="9220" name="Content Placeholder 2"/>
          <p:cNvSpPr>
            <a:spLocks noGrp="1"/>
          </p:cNvSpPr>
          <p:nvPr>
            <p:ph idx="1"/>
          </p:nvPr>
        </p:nvSpPr>
        <p:spPr>
          <a:xfrm>
            <a:off x="200025" y="1200150"/>
            <a:ext cx="8726488" cy="5026025"/>
          </a:xfrm>
        </p:spPr>
        <p:txBody>
          <a:bodyPr/>
          <a:lstStyle/>
          <a:p>
            <a:r>
              <a:rPr lang="en-US" altLang="en-US" dirty="0" smtClean="0"/>
              <a:t>Inspect the performance of </a:t>
            </a:r>
            <a:r>
              <a:rPr lang="en-US" altLang="en-US" dirty="0" err="1" smtClean="0"/>
              <a:t>autoscalers</a:t>
            </a:r>
            <a:r>
              <a:rPr lang="en-US" altLang="en-US" dirty="0" smtClean="0"/>
              <a:t> when handling </a:t>
            </a:r>
            <a:r>
              <a:rPr lang="en-US" altLang="en-US" b="1" dirty="0" err="1" smtClean="0">
                <a:solidFill>
                  <a:srgbClr val="0089D0"/>
                </a:solidFill>
              </a:rPr>
              <a:t>bursty</a:t>
            </a:r>
            <a:r>
              <a:rPr lang="en-US" altLang="en-US" b="1" dirty="0" smtClean="0">
                <a:solidFill>
                  <a:srgbClr val="0089D0"/>
                </a:solidFill>
              </a:rPr>
              <a:t> workloads</a:t>
            </a:r>
          </a:p>
          <a:p>
            <a:r>
              <a:rPr lang="en-US" altLang="en-US" dirty="0" smtClean="0"/>
              <a:t>Two workloads:</a:t>
            </a:r>
          </a:p>
          <a:p>
            <a:pPr lvl="1"/>
            <a:r>
              <a:rPr lang="en-US" altLang="en-US" dirty="0" smtClean="0"/>
              <a:t>Scaled version of the Industrial trace (T2) to match T4</a:t>
            </a:r>
          </a:p>
          <a:p>
            <a:pPr lvl="1"/>
            <a:r>
              <a:rPr lang="en-US" altLang="en-US" dirty="0" smtClean="0"/>
              <a:t>Engineering (T4)</a:t>
            </a:r>
          </a:p>
          <a:p>
            <a:r>
              <a:rPr lang="en-US" altLang="en-US" dirty="0" smtClean="0"/>
              <a:t>T4 features a one-time burst of ~24,000 tasks in the first minute</a:t>
            </a:r>
          </a:p>
          <a:p>
            <a:r>
              <a:rPr lang="en-US" altLang="en-US" dirty="0" smtClean="0"/>
              <a:t>Use the </a:t>
            </a:r>
            <a:r>
              <a:rPr lang="en-US" altLang="en-US" dirty="0" err="1" smtClean="0"/>
              <a:t>Chronos</a:t>
            </a:r>
            <a:r>
              <a:rPr lang="en-US" altLang="en-US" dirty="0" smtClean="0"/>
              <a:t> (Shell) industrial setup </a:t>
            </a:r>
          </a:p>
          <a:p>
            <a:pPr lvl="1"/>
            <a:r>
              <a:rPr lang="en-US" altLang="en-US" dirty="0" smtClean="0"/>
              <a:t>70 resources per cluster</a:t>
            </a:r>
          </a:p>
          <a:p>
            <a:pPr lvl="1"/>
            <a:r>
              <a:rPr lang="en-US" altLang="en-US" dirty="0"/>
              <a:t>The number of clusters available is set to reach 70% resource utilization</a:t>
            </a:r>
          </a:p>
          <a:p>
            <a:r>
              <a:rPr lang="en-US" altLang="en-US" dirty="0" smtClean="0"/>
              <a:t>Metrics</a:t>
            </a:r>
          </a:p>
          <a:p>
            <a:pPr lvl="1"/>
            <a:r>
              <a:rPr lang="en-US" altLang="en-US" dirty="0" smtClean="0"/>
              <a:t>Cumulative task delay</a:t>
            </a:r>
          </a:p>
          <a:p>
            <a:pPr lvl="1"/>
            <a:r>
              <a:rPr lang="en-US" altLang="en-US" dirty="0" smtClean="0"/>
              <a:t>Workload </a:t>
            </a:r>
            <a:r>
              <a:rPr lang="en-US" altLang="en-US" dirty="0" err="1" smtClean="0"/>
              <a:t>makespan</a:t>
            </a:r>
            <a:r>
              <a:rPr lang="en-US" altLang="en-US" dirty="0" smtClean="0"/>
              <a:t> (M)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2088" y="44450"/>
            <a:ext cx="8759825" cy="895350"/>
          </a:xfrm>
        </p:spPr>
        <p:txBody>
          <a:bodyPr/>
          <a:lstStyle/>
          <a:p>
            <a:r>
              <a:rPr lang="en-US" altLang="en-US" smtClean="0"/>
              <a:t>Results</a:t>
            </a: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9811" y="1350667"/>
            <a:ext cx="7456488" cy="5113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Content Placeholder 2"/>
          <p:cNvSpPr txBox="1">
            <a:spLocks/>
          </p:cNvSpPr>
          <p:nvPr/>
        </p:nvSpPr>
        <p:spPr bwMode="auto">
          <a:xfrm>
            <a:off x="200025" y="1200150"/>
            <a:ext cx="8726488"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r>
              <a:rPr lang="en-US" altLang="en-US" dirty="0" smtClean="0"/>
              <a:t>Results for the scaled Industrial workload (T2)</a:t>
            </a:r>
          </a:p>
        </p:txBody>
      </p:sp>
      <p:sp>
        <p:nvSpPr>
          <p:cNvPr id="5" name="explain box1"/>
          <p:cNvSpPr/>
          <p:nvPr/>
        </p:nvSpPr>
        <p:spPr bwMode="auto">
          <a:xfrm>
            <a:off x="5337544" y="2917825"/>
            <a:ext cx="3588969" cy="1239506"/>
          </a:xfrm>
          <a:prstGeom prst="wedgeRectCallout">
            <a:avLst>
              <a:gd name="adj1" fmla="val 10168"/>
              <a:gd name="adj2" fmla="val 122744"/>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Plan creates two orders of magnitude more cumulative delay.</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r>
              <a:rPr lang="en-US" dirty="0" smtClean="0"/>
              <a:t>@Large Research</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72" t="4932" r="4328" b="14373"/>
          <a:stretch/>
        </p:blipFill>
        <p:spPr bwMode="auto">
          <a:xfrm>
            <a:off x="6363179" y="1125742"/>
            <a:ext cx="2453593" cy="64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050" y="2017630"/>
            <a:ext cx="2320722" cy="90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Content Placeholder 7"/>
          <p:cNvSpPr>
            <a:spLocks noGrp="1"/>
          </p:cNvSpPr>
          <p:nvPr>
            <p:ph idx="1"/>
          </p:nvPr>
        </p:nvSpPr>
        <p:spPr>
          <a:xfrm>
            <a:off x="200297" y="1200647"/>
            <a:ext cx="8725989" cy="5025224"/>
          </a:xfrm>
        </p:spPr>
        <p:txBody>
          <a:bodyPr/>
          <a:lstStyle/>
          <a:p>
            <a:r>
              <a:rPr lang="en-US" dirty="0"/>
              <a:t>Massivizing Computer </a:t>
            </a:r>
            <a:r>
              <a:rPr lang="en-US" dirty="0" smtClean="0"/>
              <a:t>Systems</a:t>
            </a:r>
          </a:p>
          <a:p>
            <a:endParaRPr lang="en-US" dirty="0"/>
          </a:p>
          <a:p>
            <a:r>
              <a:rPr lang="en-US" dirty="0" smtClean="0"/>
              <a:t>20+ </a:t>
            </a:r>
            <a:r>
              <a:rPr lang="en-US" dirty="0" smtClean="0"/>
              <a:t>researchers across VU Amsterdam and TU Delft</a:t>
            </a:r>
          </a:p>
          <a:p>
            <a:pPr marL="0" indent="0">
              <a:buNone/>
            </a:pPr>
            <a:endParaRPr lang="en-US" dirty="0" smtClean="0"/>
          </a:p>
          <a:p>
            <a:r>
              <a:rPr lang="en-US" dirty="0" smtClean="0"/>
              <a:t>Goal: valorize our research; improve our society</a:t>
            </a:r>
          </a:p>
          <a:p>
            <a:endParaRPr lang="en-US" dirty="0"/>
          </a:p>
          <a:p>
            <a:r>
              <a:rPr lang="en-US" dirty="0"/>
              <a:t>Close collaboration with partners</a:t>
            </a:r>
          </a:p>
          <a:p>
            <a:endParaRPr lang="en-US" dirty="0" smtClean="0"/>
          </a:p>
          <a:p>
            <a:endParaRPr lang="en-US"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342"/>
          <a:stretch/>
        </p:blipFill>
        <p:spPr bwMode="auto">
          <a:xfrm>
            <a:off x="244404" y="4222023"/>
            <a:ext cx="1021733" cy="180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838" y="4679035"/>
            <a:ext cx="2286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237" t="13134" r="11814" b="12183"/>
          <a:stretch/>
        </p:blipFill>
        <p:spPr bwMode="auto">
          <a:xfrm>
            <a:off x="4307175" y="4597656"/>
            <a:ext cx="1870364" cy="122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180" t="25017" r="20719" b="26410"/>
          <a:stretch/>
        </p:blipFill>
        <p:spPr bwMode="auto">
          <a:xfrm>
            <a:off x="6410082" y="4707082"/>
            <a:ext cx="2492657" cy="100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86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2088" y="44450"/>
            <a:ext cx="8759825" cy="895350"/>
          </a:xfrm>
        </p:spPr>
        <p:txBody>
          <a:bodyPr/>
          <a:lstStyle/>
          <a:p>
            <a:r>
              <a:rPr lang="en-US" altLang="en-US" smtClean="0"/>
              <a:t>Experiment: different allocation policies</a:t>
            </a:r>
          </a:p>
        </p:txBody>
      </p:sp>
      <p:sp>
        <p:nvSpPr>
          <p:cNvPr id="11267" name="Content Placeholder 2"/>
          <p:cNvSpPr>
            <a:spLocks noGrp="1"/>
          </p:cNvSpPr>
          <p:nvPr>
            <p:ph idx="1"/>
          </p:nvPr>
        </p:nvSpPr>
        <p:spPr>
          <a:xfrm>
            <a:off x="200025" y="1200150"/>
            <a:ext cx="8726488" cy="5026025"/>
          </a:xfrm>
        </p:spPr>
        <p:txBody>
          <a:bodyPr/>
          <a:lstStyle/>
          <a:p>
            <a:r>
              <a:rPr lang="en-US" altLang="en-US" sz="1950" dirty="0" smtClean="0"/>
              <a:t>Inspect the performance of </a:t>
            </a:r>
            <a:r>
              <a:rPr lang="en-US" altLang="en-US" sz="1950" dirty="0" err="1" smtClean="0"/>
              <a:t>autoscalers</a:t>
            </a:r>
            <a:r>
              <a:rPr lang="en-US" altLang="en-US" sz="1950" dirty="0" smtClean="0"/>
              <a:t> using </a:t>
            </a:r>
            <a:r>
              <a:rPr lang="en-US" altLang="en-US" sz="1950" b="1" dirty="0" smtClean="0">
                <a:solidFill>
                  <a:srgbClr val="0089D0"/>
                </a:solidFill>
              </a:rPr>
              <a:t>different allocation policies</a:t>
            </a:r>
          </a:p>
          <a:p>
            <a:r>
              <a:rPr lang="en-US" altLang="en-US" dirty="0" smtClean="0"/>
              <a:t>One workload:</a:t>
            </a:r>
          </a:p>
          <a:p>
            <a:pPr lvl="1"/>
            <a:r>
              <a:rPr lang="en-US" altLang="en-US" dirty="0" smtClean="0"/>
              <a:t>Industrial (T2)</a:t>
            </a:r>
            <a:br>
              <a:rPr lang="en-US" altLang="en-US" dirty="0" smtClean="0"/>
            </a:br>
            <a:endParaRPr lang="en-US" altLang="en-US" dirty="0" smtClean="0"/>
          </a:p>
          <a:p>
            <a:r>
              <a:rPr lang="en-US" altLang="en-US" dirty="0" smtClean="0"/>
              <a:t>Three allocation policies</a:t>
            </a:r>
          </a:p>
          <a:p>
            <a:pPr lvl="1"/>
            <a:r>
              <a:rPr lang="en-US" altLang="en-US" dirty="0" err="1" smtClean="0"/>
              <a:t>WorstFit</a:t>
            </a:r>
            <a:endParaRPr lang="en-US" altLang="en-US" dirty="0" smtClean="0"/>
          </a:p>
          <a:p>
            <a:pPr lvl="1"/>
            <a:r>
              <a:rPr lang="en-US" altLang="en-US" dirty="0" err="1" smtClean="0"/>
              <a:t>FillWorstFit</a:t>
            </a:r>
            <a:endParaRPr lang="en-US" altLang="en-US" dirty="0" smtClean="0"/>
          </a:p>
          <a:p>
            <a:pPr lvl="1"/>
            <a:r>
              <a:rPr lang="en-US" altLang="en-US" dirty="0" err="1" smtClean="0"/>
              <a:t>BestFit</a:t>
            </a:r>
            <a:r>
              <a:rPr lang="en-US" altLang="en-US" dirty="0" smtClean="0"/>
              <a:t/>
            </a:r>
            <a:br>
              <a:rPr lang="en-US" altLang="en-US" dirty="0" smtClean="0"/>
            </a:br>
            <a:endParaRPr lang="en-US" altLang="en-US" dirty="0" smtClean="0"/>
          </a:p>
          <a:p>
            <a:r>
              <a:rPr lang="en-US" altLang="en-US" dirty="0"/>
              <a:t>Use the </a:t>
            </a:r>
            <a:r>
              <a:rPr lang="en-US" altLang="en-US" dirty="0" err="1"/>
              <a:t>Chronos</a:t>
            </a:r>
            <a:r>
              <a:rPr lang="en-US" altLang="en-US" dirty="0"/>
              <a:t> (Shell) industrial setup </a:t>
            </a:r>
          </a:p>
          <a:p>
            <a:pPr lvl="1"/>
            <a:r>
              <a:rPr lang="en-US" altLang="en-US" dirty="0"/>
              <a:t>70 resources per cluster</a:t>
            </a:r>
          </a:p>
          <a:p>
            <a:r>
              <a:rPr lang="en-US" altLang="en-US" dirty="0"/>
              <a:t>The number of clusters available is set to reach 70% resource </a:t>
            </a:r>
            <a:r>
              <a:rPr lang="en-US" altLang="en-US" dirty="0" smtClean="0"/>
              <a:t>utilization</a:t>
            </a:r>
            <a:br>
              <a:rPr lang="en-US" altLang="en-US" dirty="0" smtClean="0"/>
            </a:br>
            <a:endParaRPr lang="en-US" altLang="en-US" dirty="0" smtClean="0"/>
          </a:p>
          <a:p>
            <a:r>
              <a:rPr lang="en-US" altLang="en-US" dirty="0"/>
              <a:t>Metrics</a:t>
            </a:r>
          </a:p>
          <a:p>
            <a:pPr lvl="1"/>
            <a:r>
              <a:rPr lang="en-US" altLang="en-US" dirty="0"/>
              <a:t>Supplied </a:t>
            </a:r>
            <a:r>
              <a:rPr lang="en-US" altLang="en-US" dirty="0" smtClean="0"/>
              <a:t>resources</a:t>
            </a:r>
            <a:br>
              <a:rPr lang="en-US" altLang="en-US" dirty="0" smtClean="0"/>
            </a:br>
            <a:endParaRPr lang="en-US" altLang="en-US"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074" y="4993842"/>
            <a:ext cx="11271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FillWorstFit</a:t>
            </a:r>
            <a:endParaRPr lang="nl-NL" dirty="0"/>
          </a:p>
        </p:txBody>
      </p:sp>
      <p:sp>
        <p:nvSpPr>
          <p:cNvPr id="3" name="Tijdelijke aanduiding voor inhoud 2"/>
          <p:cNvSpPr>
            <a:spLocks noGrp="1"/>
          </p:cNvSpPr>
          <p:nvPr>
            <p:ph idx="1"/>
          </p:nvPr>
        </p:nvSpPr>
        <p:spPr/>
        <p:txBody>
          <a:bodyPr/>
          <a:lstStyle/>
          <a:p>
            <a:r>
              <a:rPr lang="nl-NL" dirty="0" smtClean="0"/>
              <a:t>Selects a cluster with the most idle resources and put as many tasks in a FCFS-manner on it</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731" y="4096711"/>
            <a:ext cx="2757262" cy="2129160"/>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460" y="4096711"/>
            <a:ext cx="2754811" cy="2127267"/>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6730" y="1856402"/>
            <a:ext cx="2757261" cy="2129159"/>
          </a:xfrm>
          <a:prstGeom prst="rect">
            <a:avLst/>
          </a:prstGeom>
        </p:spPr>
      </p:pic>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6459" y="1858293"/>
            <a:ext cx="2754811" cy="2127267"/>
          </a:xfrm>
          <a:prstGeom prst="rect">
            <a:avLst/>
          </a:prstGeom>
        </p:spPr>
      </p:pic>
      <p:sp>
        <p:nvSpPr>
          <p:cNvPr id="15" name="Tekstvak 14"/>
          <p:cNvSpPr txBox="1"/>
          <p:nvPr/>
        </p:nvSpPr>
        <p:spPr>
          <a:xfrm>
            <a:off x="988136" y="2690148"/>
            <a:ext cx="476413" cy="461665"/>
          </a:xfrm>
          <a:prstGeom prst="rect">
            <a:avLst/>
          </a:prstGeom>
          <a:noFill/>
        </p:spPr>
        <p:txBody>
          <a:bodyPr wrap="none" rtlCol="0">
            <a:spAutoFit/>
          </a:bodyPr>
          <a:lstStyle/>
          <a:p>
            <a:r>
              <a:rPr lang="nl-NL" b="1" dirty="0" smtClean="0">
                <a:solidFill>
                  <a:srgbClr val="0089D0"/>
                </a:solidFill>
              </a:rPr>
              <a:t>1.</a:t>
            </a:r>
            <a:endParaRPr lang="nl-NL" b="1" dirty="0">
              <a:solidFill>
                <a:srgbClr val="0089D0"/>
              </a:solidFill>
            </a:endParaRPr>
          </a:p>
        </p:txBody>
      </p:sp>
      <p:sp>
        <p:nvSpPr>
          <p:cNvPr id="16" name="Tekstvak 15"/>
          <p:cNvSpPr txBox="1"/>
          <p:nvPr/>
        </p:nvSpPr>
        <p:spPr>
          <a:xfrm>
            <a:off x="4920317" y="2690147"/>
            <a:ext cx="476413" cy="461665"/>
          </a:xfrm>
          <a:prstGeom prst="rect">
            <a:avLst/>
          </a:prstGeom>
          <a:noFill/>
        </p:spPr>
        <p:txBody>
          <a:bodyPr wrap="none" rtlCol="0">
            <a:spAutoFit/>
          </a:bodyPr>
          <a:lstStyle/>
          <a:p>
            <a:r>
              <a:rPr lang="nl-NL" b="1" dirty="0" smtClean="0">
                <a:solidFill>
                  <a:srgbClr val="0089D0"/>
                </a:solidFill>
              </a:rPr>
              <a:t>2.</a:t>
            </a:r>
            <a:endParaRPr lang="nl-NL" b="1" dirty="0">
              <a:solidFill>
                <a:srgbClr val="0089D0"/>
              </a:solidFill>
            </a:endParaRPr>
          </a:p>
        </p:txBody>
      </p:sp>
      <p:sp>
        <p:nvSpPr>
          <p:cNvPr id="17" name="Tekstvak 16"/>
          <p:cNvSpPr txBox="1"/>
          <p:nvPr/>
        </p:nvSpPr>
        <p:spPr>
          <a:xfrm>
            <a:off x="940046" y="4911400"/>
            <a:ext cx="476412" cy="461665"/>
          </a:xfrm>
          <a:prstGeom prst="rect">
            <a:avLst/>
          </a:prstGeom>
          <a:noFill/>
        </p:spPr>
        <p:txBody>
          <a:bodyPr wrap="none" rtlCol="0">
            <a:spAutoFit/>
          </a:bodyPr>
          <a:lstStyle/>
          <a:p>
            <a:r>
              <a:rPr lang="nl-NL" b="1" dirty="0">
                <a:solidFill>
                  <a:srgbClr val="0089D0"/>
                </a:solidFill>
              </a:rPr>
              <a:t>3</a:t>
            </a:r>
            <a:r>
              <a:rPr lang="nl-NL" b="1" dirty="0" smtClean="0">
                <a:solidFill>
                  <a:srgbClr val="0089D0"/>
                </a:solidFill>
              </a:rPr>
              <a:t>.</a:t>
            </a:r>
            <a:endParaRPr lang="nl-NL" b="1" dirty="0">
              <a:solidFill>
                <a:srgbClr val="0089D0"/>
              </a:solidFill>
            </a:endParaRPr>
          </a:p>
        </p:txBody>
      </p:sp>
      <p:sp>
        <p:nvSpPr>
          <p:cNvPr id="18" name="Tekstvak 17"/>
          <p:cNvSpPr txBox="1"/>
          <p:nvPr/>
        </p:nvSpPr>
        <p:spPr>
          <a:xfrm>
            <a:off x="4936474" y="4911168"/>
            <a:ext cx="476412" cy="461665"/>
          </a:xfrm>
          <a:prstGeom prst="rect">
            <a:avLst/>
          </a:prstGeom>
          <a:noFill/>
        </p:spPr>
        <p:txBody>
          <a:bodyPr wrap="none" rtlCol="0">
            <a:spAutoFit/>
          </a:bodyPr>
          <a:lstStyle/>
          <a:p>
            <a:r>
              <a:rPr lang="nl-NL" b="1" dirty="0" smtClean="0">
                <a:solidFill>
                  <a:srgbClr val="0089D0"/>
                </a:solidFill>
              </a:rPr>
              <a:t>4.</a:t>
            </a:r>
            <a:endParaRPr lang="nl-NL" b="1" dirty="0">
              <a:solidFill>
                <a:srgbClr val="0089D0"/>
              </a:solidFill>
            </a:endParaRPr>
          </a:p>
        </p:txBody>
      </p:sp>
    </p:spTree>
    <p:extLst>
      <p:ext uri="{BB962C8B-B14F-4D97-AF65-F5344CB8AC3E}">
        <p14:creationId xmlns:p14="http://schemas.microsoft.com/office/powerpoint/2010/main" val="5676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WorstFit</a:t>
            </a:r>
            <a:endParaRPr lang="nl-NL" dirty="0"/>
          </a:p>
        </p:txBody>
      </p:sp>
      <p:sp>
        <p:nvSpPr>
          <p:cNvPr id="3" name="Tijdelijke aanduiding voor inhoud 2"/>
          <p:cNvSpPr>
            <a:spLocks noGrp="1"/>
          </p:cNvSpPr>
          <p:nvPr>
            <p:ph idx="1"/>
          </p:nvPr>
        </p:nvSpPr>
        <p:spPr/>
        <p:txBody>
          <a:bodyPr/>
          <a:lstStyle/>
          <a:p>
            <a:r>
              <a:rPr lang="nl-NL" dirty="0" smtClean="0"/>
              <a:t>Select per task (FCFS) a cluster with the most idle resources</a:t>
            </a:r>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86" y="1860117"/>
            <a:ext cx="2757261" cy="2129159"/>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956" y="1858296"/>
            <a:ext cx="2757261" cy="2129159"/>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686" y="4096712"/>
            <a:ext cx="2757261" cy="2129159"/>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956" y="4096711"/>
            <a:ext cx="2757261" cy="2129159"/>
          </a:xfrm>
          <a:prstGeom prst="rect">
            <a:avLst/>
          </a:prstGeom>
        </p:spPr>
      </p:pic>
      <p:sp>
        <p:nvSpPr>
          <p:cNvPr id="12" name="Tekstvak 11"/>
          <p:cNvSpPr txBox="1"/>
          <p:nvPr/>
        </p:nvSpPr>
        <p:spPr>
          <a:xfrm>
            <a:off x="989362" y="2693864"/>
            <a:ext cx="476413" cy="461665"/>
          </a:xfrm>
          <a:prstGeom prst="rect">
            <a:avLst/>
          </a:prstGeom>
          <a:noFill/>
        </p:spPr>
        <p:txBody>
          <a:bodyPr wrap="none" rtlCol="0">
            <a:spAutoFit/>
          </a:bodyPr>
          <a:lstStyle/>
          <a:p>
            <a:r>
              <a:rPr lang="nl-NL" b="1" dirty="0" smtClean="0">
                <a:solidFill>
                  <a:srgbClr val="0089D0"/>
                </a:solidFill>
              </a:rPr>
              <a:t>1.</a:t>
            </a:r>
            <a:endParaRPr lang="nl-NL" b="1" dirty="0">
              <a:solidFill>
                <a:srgbClr val="0089D0"/>
              </a:solidFill>
            </a:endParaRPr>
          </a:p>
        </p:txBody>
      </p:sp>
      <p:sp>
        <p:nvSpPr>
          <p:cNvPr id="13" name="Tekstvak 12"/>
          <p:cNvSpPr txBox="1"/>
          <p:nvPr/>
        </p:nvSpPr>
        <p:spPr>
          <a:xfrm>
            <a:off x="4921543" y="2693863"/>
            <a:ext cx="476413" cy="461665"/>
          </a:xfrm>
          <a:prstGeom prst="rect">
            <a:avLst/>
          </a:prstGeom>
          <a:noFill/>
        </p:spPr>
        <p:txBody>
          <a:bodyPr wrap="none" rtlCol="0">
            <a:spAutoFit/>
          </a:bodyPr>
          <a:lstStyle/>
          <a:p>
            <a:r>
              <a:rPr lang="nl-NL" b="1" dirty="0" smtClean="0">
                <a:solidFill>
                  <a:srgbClr val="0089D0"/>
                </a:solidFill>
              </a:rPr>
              <a:t>2.</a:t>
            </a:r>
            <a:endParaRPr lang="nl-NL" b="1" dirty="0">
              <a:solidFill>
                <a:srgbClr val="0089D0"/>
              </a:solidFill>
            </a:endParaRPr>
          </a:p>
        </p:txBody>
      </p:sp>
      <p:sp>
        <p:nvSpPr>
          <p:cNvPr id="14" name="Tekstvak 13"/>
          <p:cNvSpPr txBox="1"/>
          <p:nvPr/>
        </p:nvSpPr>
        <p:spPr>
          <a:xfrm>
            <a:off x="941272" y="4915116"/>
            <a:ext cx="476412" cy="461665"/>
          </a:xfrm>
          <a:prstGeom prst="rect">
            <a:avLst/>
          </a:prstGeom>
          <a:noFill/>
        </p:spPr>
        <p:txBody>
          <a:bodyPr wrap="none" rtlCol="0">
            <a:spAutoFit/>
          </a:bodyPr>
          <a:lstStyle/>
          <a:p>
            <a:r>
              <a:rPr lang="nl-NL" b="1" dirty="0">
                <a:solidFill>
                  <a:srgbClr val="0089D0"/>
                </a:solidFill>
              </a:rPr>
              <a:t>3</a:t>
            </a:r>
            <a:r>
              <a:rPr lang="nl-NL" b="1" dirty="0" smtClean="0">
                <a:solidFill>
                  <a:srgbClr val="0089D0"/>
                </a:solidFill>
              </a:rPr>
              <a:t>.</a:t>
            </a:r>
            <a:endParaRPr lang="nl-NL" b="1" dirty="0">
              <a:solidFill>
                <a:srgbClr val="0089D0"/>
              </a:solidFill>
            </a:endParaRPr>
          </a:p>
        </p:txBody>
      </p:sp>
      <p:sp>
        <p:nvSpPr>
          <p:cNvPr id="15" name="Tekstvak 14"/>
          <p:cNvSpPr txBox="1"/>
          <p:nvPr/>
        </p:nvSpPr>
        <p:spPr>
          <a:xfrm>
            <a:off x="4937700" y="4914884"/>
            <a:ext cx="476412" cy="461665"/>
          </a:xfrm>
          <a:prstGeom prst="rect">
            <a:avLst/>
          </a:prstGeom>
          <a:noFill/>
        </p:spPr>
        <p:txBody>
          <a:bodyPr wrap="none" rtlCol="0">
            <a:spAutoFit/>
          </a:bodyPr>
          <a:lstStyle/>
          <a:p>
            <a:r>
              <a:rPr lang="nl-NL" b="1" dirty="0" smtClean="0">
                <a:solidFill>
                  <a:srgbClr val="0089D0"/>
                </a:solidFill>
              </a:rPr>
              <a:t>4.</a:t>
            </a:r>
            <a:endParaRPr lang="nl-NL" b="1" dirty="0">
              <a:solidFill>
                <a:srgbClr val="0089D0"/>
              </a:solidFill>
            </a:endParaRPr>
          </a:p>
        </p:txBody>
      </p:sp>
    </p:spTree>
    <p:extLst>
      <p:ext uri="{BB962C8B-B14F-4D97-AF65-F5344CB8AC3E}">
        <p14:creationId xmlns:p14="http://schemas.microsoft.com/office/powerpoint/2010/main" val="10986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BestFit</a:t>
            </a:r>
            <a:endParaRPr lang="nl-NL" dirty="0"/>
          </a:p>
        </p:txBody>
      </p:sp>
      <p:sp>
        <p:nvSpPr>
          <p:cNvPr id="3" name="Tijdelijke aanduiding voor inhoud 2"/>
          <p:cNvSpPr>
            <a:spLocks noGrp="1"/>
          </p:cNvSpPr>
          <p:nvPr>
            <p:ph idx="1"/>
          </p:nvPr>
        </p:nvSpPr>
        <p:spPr/>
        <p:txBody>
          <a:bodyPr/>
          <a:lstStyle/>
          <a:p>
            <a:r>
              <a:rPr lang="nl-NL" dirty="0" smtClean="0"/>
              <a:t>Select per task (FCFS) a cluster with the least idle resources where the task still fits</a:t>
            </a:r>
            <a:endParaRPr lang="nl-NL" dirty="0"/>
          </a:p>
        </p:txBody>
      </p:sp>
      <p:sp>
        <p:nvSpPr>
          <p:cNvPr id="9" name="Tekstvak 8"/>
          <p:cNvSpPr txBox="1"/>
          <p:nvPr/>
        </p:nvSpPr>
        <p:spPr>
          <a:xfrm>
            <a:off x="989362" y="2693864"/>
            <a:ext cx="476413" cy="461665"/>
          </a:xfrm>
          <a:prstGeom prst="rect">
            <a:avLst/>
          </a:prstGeom>
          <a:noFill/>
        </p:spPr>
        <p:txBody>
          <a:bodyPr wrap="none" rtlCol="0">
            <a:spAutoFit/>
          </a:bodyPr>
          <a:lstStyle/>
          <a:p>
            <a:r>
              <a:rPr lang="nl-NL" b="1" dirty="0" smtClean="0">
                <a:solidFill>
                  <a:srgbClr val="0089D0"/>
                </a:solidFill>
              </a:rPr>
              <a:t>1.</a:t>
            </a:r>
            <a:endParaRPr lang="nl-NL" b="1" dirty="0">
              <a:solidFill>
                <a:srgbClr val="0089D0"/>
              </a:solidFill>
            </a:endParaRPr>
          </a:p>
        </p:txBody>
      </p:sp>
      <p:sp>
        <p:nvSpPr>
          <p:cNvPr id="10" name="Tekstvak 9"/>
          <p:cNvSpPr txBox="1"/>
          <p:nvPr/>
        </p:nvSpPr>
        <p:spPr>
          <a:xfrm>
            <a:off x="4921543" y="2693863"/>
            <a:ext cx="476413" cy="461665"/>
          </a:xfrm>
          <a:prstGeom prst="rect">
            <a:avLst/>
          </a:prstGeom>
          <a:noFill/>
        </p:spPr>
        <p:txBody>
          <a:bodyPr wrap="none" rtlCol="0">
            <a:spAutoFit/>
          </a:bodyPr>
          <a:lstStyle/>
          <a:p>
            <a:r>
              <a:rPr lang="nl-NL" b="1" dirty="0" smtClean="0">
                <a:solidFill>
                  <a:srgbClr val="0089D0"/>
                </a:solidFill>
              </a:rPr>
              <a:t>2.</a:t>
            </a:r>
            <a:endParaRPr lang="nl-NL" b="1" dirty="0">
              <a:solidFill>
                <a:srgbClr val="0089D0"/>
              </a:solidFill>
            </a:endParaRPr>
          </a:p>
        </p:txBody>
      </p:sp>
      <p:sp>
        <p:nvSpPr>
          <p:cNvPr id="11" name="Tekstvak 10"/>
          <p:cNvSpPr txBox="1"/>
          <p:nvPr/>
        </p:nvSpPr>
        <p:spPr>
          <a:xfrm>
            <a:off x="941272" y="4915116"/>
            <a:ext cx="476412" cy="461665"/>
          </a:xfrm>
          <a:prstGeom prst="rect">
            <a:avLst/>
          </a:prstGeom>
          <a:noFill/>
        </p:spPr>
        <p:txBody>
          <a:bodyPr wrap="none" rtlCol="0">
            <a:spAutoFit/>
          </a:bodyPr>
          <a:lstStyle/>
          <a:p>
            <a:r>
              <a:rPr lang="nl-NL" b="1" dirty="0">
                <a:solidFill>
                  <a:srgbClr val="0089D0"/>
                </a:solidFill>
              </a:rPr>
              <a:t>3</a:t>
            </a:r>
            <a:r>
              <a:rPr lang="nl-NL" b="1" dirty="0" smtClean="0">
                <a:solidFill>
                  <a:srgbClr val="0089D0"/>
                </a:solidFill>
              </a:rPr>
              <a:t>.</a:t>
            </a:r>
            <a:endParaRPr lang="nl-NL" b="1" dirty="0">
              <a:solidFill>
                <a:srgbClr val="0089D0"/>
              </a:solidFill>
            </a:endParaRPr>
          </a:p>
        </p:txBody>
      </p:sp>
      <p:sp>
        <p:nvSpPr>
          <p:cNvPr id="12" name="Tekstvak 11"/>
          <p:cNvSpPr txBox="1"/>
          <p:nvPr/>
        </p:nvSpPr>
        <p:spPr>
          <a:xfrm>
            <a:off x="4937700" y="4914884"/>
            <a:ext cx="476412" cy="461665"/>
          </a:xfrm>
          <a:prstGeom prst="rect">
            <a:avLst/>
          </a:prstGeom>
          <a:noFill/>
        </p:spPr>
        <p:txBody>
          <a:bodyPr wrap="none" rtlCol="0">
            <a:spAutoFit/>
          </a:bodyPr>
          <a:lstStyle/>
          <a:p>
            <a:r>
              <a:rPr lang="nl-NL" b="1" dirty="0" smtClean="0">
                <a:solidFill>
                  <a:srgbClr val="0089D0"/>
                </a:solidFill>
              </a:rPr>
              <a:t>4.</a:t>
            </a:r>
            <a:endParaRPr lang="nl-NL" b="1" dirty="0">
              <a:solidFill>
                <a:srgbClr val="0089D0"/>
              </a:solidFill>
            </a:endParaRPr>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84" y="1858293"/>
            <a:ext cx="2757263" cy="2129161"/>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334" y="1858292"/>
            <a:ext cx="2757263" cy="2129161"/>
          </a:xfrm>
          <a:prstGeom prst="rect">
            <a:avLst/>
          </a:prstGeom>
        </p:spPr>
      </p:pic>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684" y="4096709"/>
            <a:ext cx="2757263" cy="2129161"/>
          </a:xfrm>
          <a:prstGeom prst="rect">
            <a:avLst/>
          </a:prstGeom>
        </p:spPr>
      </p:pic>
      <p:pic>
        <p:nvPicPr>
          <p:cNvPr id="18" name="Afbeelding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2334" y="4096708"/>
            <a:ext cx="2757263" cy="2129161"/>
          </a:xfrm>
          <a:prstGeom prst="rect">
            <a:avLst/>
          </a:prstGeom>
        </p:spPr>
      </p:pic>
    </p:spTree>
    <p:extLst>
      <p:ext uri="{BB962C8B-B14F-4D97-AF65-F5344CB8AC3E}">
        <p14:creationId xmlns:p14="http://schemas.microsoft.com/office/powerpoint/2010/main" val="35808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2088" y="44450"/>
            <a:ext cx="8759825" cy="895350"/>
          </a:xfrm>
        </p:spPr>
        <p:txBody>
          <a:bodyPr/>
          <a:lstStyle/>
          <a:p>
            <a:r>
              <a:rPr lang="en-US" altLang="en-US" smtClean="0"/>
              <a:t>Results</a:t>
            </a:r>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46" t="1100" r="9426"/>
          <a:stretch/>
        </p:blipFill>
        <p:spPr bwMode="auto">
          <a:xfrm>
            <a:off x="-2387" y="1025367"/>
            <a:ext cx="9187317" cy="583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a:spLocks noChangeArrowheads="1"/>
          </p:cNvSpPr>
          <p:nvPr/>
        </p:nvSpPr>
        <p:spPr bwMode="auto">
          <a:xfrm>
            <a:off x="937064" y="1345120"/>
            <a:ext cx="2930525" cy="1566863"/>
          </a:xfrm>
          <a:prstGeom prst="wedgeRectCallout">
            <a:avLst>
              <a:gd name="adj1" fmla="val 61787"/>
              <a:gd name="adj2" fmla="val 19202"/>
            </a:avLst>
          </a:prstGeom>
          <a:solidFill>
            <a:schemeClr val="bg1"/>
          </a:solidFill>
          <a:ln w="38100" algn="ctr">
            <a:solidFill>
              <a:srgbClr val="0089D0"/>
            </a:solidFill>
            <a:round/>
            <a:headEnd/>
            <a:tailEnd/>
          </a:ln>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r>
              <a:rPr lang="en-US" altLang="en-US" dirty="0" smtClean="0">
                <a:latin typeface="Arial" pitchFamily="34" charset="0"/>
              </a:rPr>
              <a:t>Token overestimates the level of parallelism and oversupplies</a:t>
            </a:r>
            <a:endParaRPr lang="en-US" altLang="en-US" dirty="0">
              <a:latin typeface="Arial" pitchFamily="34" charset="0"/>
            </a:endParaRPr>
          </a:p>
        </p:txBody>
      </p:sp>
      <p:sp>
        <p:nvSpPr>
          <p:cNvPr id="6" name="Rectangular Callout 5"/>
          <p:cNvSpPr>
            <a:spLocks noChangeArrowheads="1"/>
          </p:cNvSpPr>
          <p:nvPr/>
        </p:nvSpPr>
        <p:spPr bwMode="auto">
          <a:xfrm>
            <a:off x="5593404" y="1497519"/>
            <a:ext cx="3086135" cy="1566863"/>
          </a:xfrm>
          <a:prstGeom prst="wedgeRectCallout">
            <a:avLst>
              <a:gd name="adj1" fmla="val -21531"/>
              <a:gd name="adj2" fmla="val 49623"/>
            </a:avLst>
          </a:prstGeom>
          <a:solidFill>
            <a:schemeClr val="bg1"/>
          </a:solidFill>
          <a:ln w="38100" algn="ctr">
            <a:solidFill>
              <a:srgbClr val="0089D0"/>
            </a:solidFill>
            <a:round/>
            <a:headEnd/>
            <a:tailEnd/>
          </a:ln>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r>
              <a:rPr lang="en-US" altLang="en-US" dirty="0" err="1" smtClean="0">
                <a:latin typeface="Arial" pitchFamily="34" charset="0"/>
              </a:rPr>
              <a:t>BestFit</a:t>
            </a:r>
            <a:r>
              <a:rPr lang="en-US" altLang="en-US" dirty="0" smtClean="0">
                <a:latin typeface="Arial" pitchFamily="34" charset="0"/>
              </a:rPr>
              <a:t> has a significant better performance than the other two policies</a:t>
            </a:r>
            <a:endParaRPr lang="en-US" altLang="en-US" dirty="0">
              <a:latin typeface="Arial" pitchFamily="34" charset="0"/>
            </a:endParaRPr>
          </a:p>
        </p:txBody>
      </p:sp>
      <p:sp>
        <p:nvSpPr>
          <p:cNvPr id="8" name="Rectangle 5"/>
          <p:cNvSpPr/>
          <p:nvPr/>
        </p:nvSpPr>
        <p:spPr>
          <a:xfrm>
            <a:off x="479880" y="1801772"/>
            <a:ext cx="8184239" cy="4279821"/>
          </a:xfrm>
          <a:prstGeom prst="rect">
            <a:avLst/>
          </a:prstGeom>
          <a:solidFill>
            <a:srgbClr val="0089CF"/>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US" sz="4400" b="1" dirty="0">
                <a:latin typeface="Arial" pitchFamily="34" charset="0"/>
              </a:rPr>
              <a:t>T</a:t>
            </a:r>
            <a:r>
              <a:rPr lang="en-US" altLang="en-US" sz="4400" b="1" dirty="0" smtClean="0">
                <a:latin typeface="Arial" pitchFamily="34" charset="0"/>
              </a:rPr>
              <a:t>he </a:t>
            </a:r>
            <a:r>
              <a:rPr lang="en-US" altLang="en-US" sz="4400" b="1" dirty="0">
                <a:latin typeface="Arial" pitchFamily="34" charset="0"/>
              </a:rPr>
              <a:t>allocation policy has a direct impact on the </a:t>
            </a:r>
            <a:r>
              <a:rPr lang="en-US" altLang="en-US" sz="4400" b="1" dirty="0" smtClean="0">
                <a:latin typeface="Arial" pitchFamily="34" charset="0"/>
              </a:rPr>
              <a:t>performance of an autoscaler.</a:t>
            </a:r>
            <a:br>
              <a:rPr lang="en-US" altLang="en-US" sz="4400" b="1" dirty="0" smtClean="0">
                <a:latin typeface="Arial" pitchFamily="34" charset="0"/>
              </a:rPr>
            </a:br>
            <a:r>
              <a:rPr lang="en-US" altLang="en-US" sz="4400" b="1" dirty="0" smtClean="0">
                <a:latin typeface="Arial" pitchFamily="34" charset="0"/>
              </a:rPr>
              <a:t>This suggests </a:t>
            </a:r>
            <a:r>
              <a:rPr lang="en-US" altLang="en-US" sz="4400" b="1" dirty="0">
                <a:latin typeface="Arial" pitchFamily="34" charset="0"/>
              </a:rPr>
              <a:t>co-designing allocation and provisioning policies.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2088" y="39688"/>
            <a:ext cx="8759825" cy="720725"/>
          </a:xfrm>
        </p:spPr>
        <p:txBody>
          <a:bodyPr/>
          <a:lstStyle/>
          <a:p>
            <a:pPr marL="0" indent="0"/>
            <a:r>
              <a:rPr lang="en-US" altLang="en-US" smtClean="0"/>
              <a:t>Experiment: different resource environments</a:t>
            </a:r>
          </a:p>
        </p:txBody>
      </p:sp>
      <p:sp>
        <p:nvSpPr>
          <p:cNvPr id="13315" name="Content Placeholder 2"/>
          <p:cNvSpPr>
            <a:spLocks noGrp="1"/>
          </p:cNvSpPr>
          <p:nvPr>
            <p:ph idx="1"/>
          </p:nvPr>
        </p:nvSpPr>
        <p:spPr>
          <a:xfrm>
            <a:off x="200025" y="1200150"/>
            <a:ext cx="8726488" cy="5026025"/>
          </a:xfrm>
        </p:spPr>
        <p:txBody>
          <a:bodyPr/>
          <a:lstStyle/>
          <a:p>
            <a:r>
              <a:rPr lang="en-US" altLang="en-US" dirty="0" smtClean="0"/>
              <a:t>Inspect the performance of </a:t>
            </a:r>
            <a:r>
              <a:rPr lang="en-US" altLang="en-US" dirty="0" err="1" smtClean="0"/>
              <a:t>autoscalers</a:t>
            </a:r>
            <a:r>
              <a:rPr lang="en-US" altLang="en-US" dirty="0" smtClean="0"/>
              <a:t> while running in </a:t>
            </a:r>
            <a:r>
              <a:rPr lang="en-US" altLang="en-US" b="1" dirty="0" smtClean="0">
                <a:solidFill>
                  <a:srgbClr val="0089D0"/>
                </a:solidFill>
              </a:rPr>
              <a:t>different resource environments</a:t>
            </a:r>
          </a:p>
          <a:p>
            <a:r>
              <a:rPr lang="en-US" altLang="en-US" dirty="0" smtClean="0"/>
              <a:t>One workload:</a:t>
            </a:r>
          </a:p>
          <a:p>
            <a:pPr lvl="1"/>
            <a:r>
              <a:rPr lang="en-US" altLang="en-US" dirty="0" smtClean="0"/>
              <a:t>Engineering (T4)</a:t>
            </a:r>
          </a:p>
          <a:p>
            <a:r>
              <a:rPr lang="en-US" altLang="en-US" dirty="0" smtClean="0"/>
              <a:t>Three allocation policies</a:t>
            </a:r>
          </a:p>
          <a:p>
            <a:pPr lvl="1"/>
            <a:r>
              <a:rPr lang="en-US" altLang="en-US" dirty="0" err="1" smtClean="0"/>
              <a:t>WorstFit</a:t>
            </a:r>
            <a:endParaRPr lang="en-US" altLang="en-US" dirty="0" smtClean="0"/>
          </a:p>
          <a:p>
            <a:pPr lvl="1"/>
            <a:r>
              <a:rPr lang="en-US" altLang="en-US" dirty="0" err="1" smtClean="0"/>
              <a:t>FillWorstFit</a:t>
            </a:r>
            <a:endParaRPr lang="en-US" altLang="en-US" dirty="0" smtClean="0"/>
          </a:p>
          <a:p>
            <a:pPr lvl="1"/>
            <a:r>
              <a:rPr lang="en-US" altLang="en-US" dirty="0" err="1" smtClean="0"/>
              <a:t>BestFit</a:t>
            </a:r>
            <a:endParaRPr lang="en-US" altLang="en-US" dirty="0" smtClean="0"/>
          </a:p>
          <a:p>
            <a:r>
              <a:rPr lang="en-US" altLang="en-US" dirty="0" smtClean="0"/>
              <a:t> Use the </a:t>
            </a:r>
            <a:r>
              <a:rPr lang="en-US" altLang="en-US" dirty="0" err="1" smtClean="0"/>
              <a:t>Chronos</a:t>
            </a:r>
            <a:r>
              <a:rPr lang="en-US" altLang="en-US" dirty="0" smtClean="0"/>
              <a:t> (Shell) industrial setup </a:t>
            </a:r>
          </a:p>
          <a:p>
            <a:pPr lvl="1"/>
            <a:r>
              <a:rPr lang="en-US" altLang="en-US" dirty="0" smtClean="0"/>
              <a:t>70 resources per cluster</a:t>
            </a:r>
          </a:p>
          <a:p>
            <a:pPr lvl="1"/>
            <a:r>
              <a:rPr lang="en-US" altLang="en-US" dirty="0"/>
              <a:t>The number of clusters available is set to reach 70% resource utilization</a:t>
            </a:r>
          </a:p>
          <a:p>
            <a:r>
              <a:rPr lang="en-US" altLang="en-US" dirty="0" smtClean="0"/>
              <a:t>Metrics</a:t>
            </a:r>
          </a:p>
          <a:p>
            <a:pPr lvl="1"/>
            <a:r>
              <a:rPr lang="en-US" altLang="en-US" dirty="0" smtClean="0"/>
              <a:t>Cumulative task delay</a:t>
            </a:r>
          </a:p>
          <a:p>
            <a:pPr lvl="1"/>
            <a:r>
              <a:rPr lang="en-US" altLang="en-US" dirty="0" smtClean="0"/>
              <a:t>Normalized Schedule length (NSL)</a:t>
            </a:r>
          </a:p>
          <a:p>
            <a:pPr lvl="1"/>
            <a:r>
              <a:rPr lang="en-US" altLang="en-US" dirty="0" smtClean="0"/>
              <a:t>Workload </a:t>
            </a:r>
            <a:r>
              <a:rPr lang="en-US" altLang="en-US" dirty="0" err="1" smtClean="0"/>
              <a:t>makespan</a:t>
            </a:r>
            <a:r>
              <a:rPr lang="en-US" altLang="en-US" dirty="0" smtClean="0"/>
              <a:t> (M)</a:t>
            </a:r>
          </a:p>
          <a:p>
            <a:endParaRPr lang="en-US" altLang="en-US" dirty="0" smtClean="0"/>
          </a:p>
          <a:p>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2088" y="44450"/>
            <a:ext cx="8759825" cy="895350"/>
          </a:xfrm>
        </p:spPr>
        <p:txBody>
          <a:bodyPr/>
          <a:lstStyle/>
          <a:p>
            <a:r>
              <a:rPr lang="en-US" altLang="en-US" smtClean="0"/>
              <a:t>Results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054100"/>
            <a:ext cx="8266112" cy="516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Rectangular Callout 7"/>
          <p:cNvSpPr>
            <a:spLocks noChangeArrowheads="1"/>
          </p:cNvSpPr>
          <p:nvPr/>
        </p:nvSpPr>
        <p:spPr bwMode="auto">
          <a:xfrm>
            <a:off x="5007935" y="2570865"/>
            <a:ext cx="3965945" cy="1575096"/>
          </a:xfrm>
          <a:prstGeom prst="wedgeRectCallout">
            <a:avLst>
              <a:gd name="adj1" fmla="val -127971"/>
              <a:gd name="adj2" fmla="val 15531"/>
            </a:avLst>
          </a:prstGeom>
          <a:solidFill>
            <a:schemeClr val="bg1"/>
          </a:solidFill>
          <a:ln w="38100" algn="ctr">
            <a:solidFill>
              <a:srgbClr val="0089D0"/>
            </a:solidFill>
            <a:round/>
            <a:headEnd/>
            <a:tailEnd/>
          </a:ln>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a:r>
              <a:rPr lang="en-US" altLang="en-US" dirty="0">
                <a:latin typeface="Arial" pitchFamily="34" charset="0"/>
              </a:rPr>
              <a:t>Hist, ConPaaS and Token overprovision more </a:t>
            </a:r>
            <a:r>
              <a:rPr lang="en-US" altLang="en-US" dirty="0" smtClean="0">
                <a:latin typeface="Arial" pitchFamily="34" charset="0"/>
              </a:rPr>
              <a:t>at lower resource utilizations </a:t>
            </a:r>
            <a:r>
              <a:rPr lang="en-US" altLang="en-US" dirty="0" smtClean="0"/>
              <a:t>while</a:t>
            </a:r>
            <a:r>
              <a:rPr lang="en-US" altLang="en-US" dirty="0" smtClean="0">
                <a:latin typeface="Arial" pitchFamily="34" charset="0"/>
              </a:rPr>
              <a:t> </a:t>
            </a:r>
            <a:r>
              <a:rPr lang="en-US" altLang="en-US" dirty="0">
                <a:latin typeface="Arial" pitchFamily="34" charset="0"/>
              </a:rPr>
              <a:t>yielding no NSL </a:t>
            </a:r>
            <a:r>
              <a:rPr lang="en-US" altLang="en-US" dirty="0" smtClean="0">
                <a:latin typeface="Arial" pitchFamily="34" charset="0"/>
              </a:rPr>
              <a:t>benefit.</a:t>
            </a:r>
            <a:endParaRPr lang="en-US" altLang="en-US"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2088" y="44450"/>
            <a:ext cx="8759825" cy="895350"/>
          </a:xfrm>
        </p:spPr>
        <p:txBody>
          <a:bodyPr/>
          <a:lstStyle/>
          <a:p>
            <a:r>
              <a:rPr lang="en-US" altLang="en-US" smtClean="0"/>
              <a:t>Conclusion and future work</a:t>
            </a:r>
          </a:p>
        </p:txBody>
      </p:sp>
      <p:sp>
        <p:nvSpPr>
          <p:cNvPr id="3" name="Content Placeholder 2"/>
          <p:cNvSpPr>
            <a:spLocks noGrp="1"/>
          </p:cNvSpPr>
          <p:nvPr>
            <p:ph idx="1"/>
          </p:nvPr>
        </p:nvSpPr>
        <p:spPr>
          <a:xfrm>
            <a:off x="200025" y="1200150"/>
            <a:ext cx="8726488" cy="5026025"/>
          </a:xfrm>
        </p:spPr>
        <p:txBody>
          <a:bodyPr/>
          <a:lstStyle/>
          <a:p>
            <a:pPr>
              <a:defRPr/>
            </a:pPr>
            <a:r>
              <a:rPr lang="en-US" dirty="0" smtClean="0"/>
              <a:t>We compared </a:t>
            </a:r>
            <a:r>
              <a:rPr lang="en-US" dirty="0" smtClean="0"/>
              <a:t>seven state-of-the-art </a:t>
            </a:r>
            <a:r>
              <a:rPr lang="en-US" dirty="0" smtClean="0"/>
              <a:t>autoscalers using four distinct traces</a:t>
            </a:r>
          </a:p>
          <a:p>
            <a:pPr>
              <a:defRPr/>
            </a:pPr>
            <a:endParaRPr lang="en-US" dirty="0"/>
          </a:p>
          <a:p>
            <a:pPr marL="0" indent="0">
              <a:buNone/>
              <a:defRPr/>
            </a:pPr>
            <a:r>
              <a:rPr lang="en-US" dirty="0" smtClean="0"/>
              <a:t>We conducted four experiments:</a:t>
            </a:r>
          </a:p>
          <a:p>
            <a:pPr marL="457200" indent="-457200">
              <a:buFont typeface="+mj-lt"/>
              <a:buAutoNum type="arabicPeriod"/>
              <a:defRPr/>
            </a:pPr>
            <a:r>
              <a:rPr lang="en-US" b="1" dirty="0"/>
              <a:t>The performance differs significantly per application domain</a:t>
            </a:r>
          </a:p>
          <a:p>
            <a:pPr marL="457200" indent="-457200">
              <a:buFont typeface="+mj-lt"/>
              <a:buAutoNum type="arabicPeriod"/>
              <a:defRPr/>
            </a:pPr>
            <a:r>
              <a:rPr lang="en-US" b="1" dirty="0" smtClean="0"/>
              <a:t>The allocation policy has a direct impact on performance</a:t>
            </a:r>
          </a:p>
          <a:p>
            <a:pPr marL="457200" indent="-457200">
              <a:buFont typeface="+mj-lt"/>
              <a:buAutoNum type="arabicPeriod"/>
              <a:defRPr/>
            </a:pPr>
            <a:r>
              <a:rPr lang="en-US" dirty="0" smtClean="0"/>
              <a:t>All </a:t>
            </a:r>
            <a:r>
              <a:rPr lang="en-US" dirty="0" err="1" smtClean="0"/>
              <a:t>autoscalers</a:t>
            </a:r>
            <a:r>
              <a:rPr lang="en-US" dirty="0" smtClean="0"/>
              <a:t> perform similar on </a:t>
            </a:r>
            <a:r>
              <a:rPr lang="en-US" dirty="0" err="1" smtClean="0"/>
              <a:t>bursty</a:t>
            </a:r>
            <a:r>
              <a:rPr lang="en-US" dirty="0" smtClean="0"/>
              <a:t> workloads in terms of NSL</a:t>
            </a:r>
          </a:p>
          <a:p>
            <a:pPr marL="457200" indent="-457200">
              <a:buFont typeface="+mj-lt"/>
              <a:buAutoNum type="arabicPeriod"/>
              <a:defRPr/>
            </a:pPr>
            <a:r>
              <a:rPr lang="en-US" dirty="0"/>
              <a:t>Some </a:t>
            </a:r>
            <a:r>
              <a:rPr lang="en-US" dirty="0" err="1"/>
              <a:t>autoscalers</a:t>
            </a:r>
            <a:r>
              <a:rPr lang="en-US" dirty="0"/>
              <a:t> overprovision more while yielding no better NSL</a:t>
            </a:r>
          </a:p>
          <a:p>
            <a:pPr marL="385763" lvl="1" indent="0">
              <a:buNone/>
              <a:defRPr/>
            </a:pPr>
            <a:endParaRPr lang="en-US" dirty="0" smtClean="0"/>
          </a:p>
          <a:p>
            <a:pPr marL="0" indent="0">
              <a:buFontTx/>
              <a:buNone/>
              <a:defRPr/>
            </a:pPr>
            <a:r>
              <a:rPr lang="en-US" sz="2400" dirty="0" smtClean="0"/>
              <a:t>Future work:</a:t>
            </a:r>
            <a:endParaRPr lang="en-US" sz="2400" dirty="0"/>
          </a:p>
          <a:p>
            <a:pPr>
              <a:defRPr/>
            </a:pPr>
            <a:r>
              <a:rPr lang="en-US" dirty="0" smtClean="0"/>
              <a:t>Study the impact of heterogeneity</a:t>
            </a:r>
          </a:p>
          <a:p>
            <a:pPr>
              <a:defRPr/>
            </a:pPr>
            <a:r>
              <a:rPr lang="en-US" dirty="0" smtClean="0"/>
              <a:t>Apply several cost metrics by using e.g. cost models</a:t>
            </a:r>
          </a:p>
          <a:p>
            <a:pPr>
              <a:defRPr/>
            </a:pPr>
            <a:r>
              <a:rPr lang="en-US" dirty="0" smtClean="0"/>
              <a:t>Experiment with job and task migrations</a:t>
            </a:r>
          </a:p>
          <a:p>
            <a:pPr>
              <a:defRPr/>
            </a:pPr>
            <a:r>
              <a:rPr lang="en-US" dirty="0" smtClean="0"/>
              <a:t>Improve our simulations by including e.g. resource boot-up times</a:t>
            </a:r>
          </a:p>
          <a:p>
            <a:pPr>
              <a:defRPr/>
            </a:pPr>
            <a:r>
              <a:rPr lang="en-US" dirty="0" smtClean="0"/>
              <a:t>Include more </a:t>
            </a:r>
            <a:r>
              <a:rPr lang="en-US" dirty="0" err="1" smtClean="0"/>
              <a:t>autoscalers</a:t>
            </a:r>
            <a:r>
              <a:rPr lang="en-US" dirty="0" smtClean="0"/>
              <a:t> that were recently introduced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728" y="-38912"/>
            <a:ext cx="9153728" cy="2042809"/>
          </a:xfrm>
          <a:prstGeom prst="rect">
            <a:avLst/>
          </a:prstGeom>
          <a:solidFill>
            <a:srgbClr val="0089D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386" name="Title 1"/>
          <p:cNvSpPr>
            <a:spLocks noGrp="1"/>
          </p:cNvSpPr>
          <p:nvPr>
            <p:ph type="ctrTitle"/>
          </p:nvPr>
        </p:nvSpPr>
        <p:spPr>
          <a:xfrm>
            <a:off x="166586" y="123825"/>
            <a:ext cx="8801099" cy="1704975"/>
          </a:xfrm>
        </p:spPr>
        <p:txBody>
          <a:bodyPr anchor="ctr"/>
          <a:lstStyle/>
          <a:p>
            <a:pPr marL="0" indent="0" algn="ctr"/>
            <a:r>
              <a:rPr lang="en-US" altLang="en-US" sz="3200" dirty="0" smtClean="0">
                <a:solidFill>
                  <a:schemeClr val="bg1"/>
                </a:solidFill>
                <a:latin typeface="+mn-lt"/>
              </a:rPr>
              <a:t>A Trace-Based Performance Study of </a:t>
            </a:r>
            <a:r>
              <a:rPr lang="en-US" altLang="en-US" sz="3200" dirty="0" err="1" smtClean="0">
                <a:solidFill>
                  <a:schemeClr val="bg1"/>
                </a:solidFill>
                <a:latin typeface="+mn-lt"/>
              </a:rPr>
              <a:t>Autoscaling</a:t>
            </a:r>
            <a:r>
              <a:rPr lang="en-US" altLang="en-US" sz="3200" dirty="0" smtClean="0">
                <a:solidFill>
                  <a:schemeClr val="bg1"/>
                </a:solidFill>
                <a:latin typeface="+mn-lt"/>
              </a:rPr>
              <a:t> Workloads of Workflows in Datacenters</a:t>
            </a:r>
          </a:p>
        </p:txBody>
      </p:sp>
      <p:sp>
        <p:nvSpPr>
          <p:cNvPr id="16387" name="Subtitle 2"/>
          <p:cNvSpPr>
            <a:spLocks noGrp="1"/>
          </p:cNvSpPr>
          <p:nvPr>
            <p:ph type="subTitle" idx="1"/>
          </p:nvPr>
        </p:nvSpPr>
        <p:spPr>
          <a:xfrm>
            <a:off x="6694003" y="2963014"/>
            <a:ext cx="1439904" cy="385762"/>
          </a:xfrm>
        </p:spPr>
        <p:txBody>
          <a:bodyPr/>
          <a:lstStyle/>
          <a:p>
            <a:pPr algn="l"/>
            <a:r>
              <a:rPr lang="en-US" altLang="en-US" sz="1800" dirty="0" smtClean="0"/>
              <a:t>Mihai </a:t>
            </a:r>
            <a:r>
              <a:rPr lang="en-US" altLang="en-US" sz="1800" dirty="0" err="1" smtClean="0"/>
              <a:t>Neacşu</a:t>
            </a:r>
            <a:endParaRPr lang="en-US" altLang="en-US" sz="1800" dirty="0" smtClean="0"/>
          </a:p>
        </p:txBody>
      </p:sp>
      <p:sp>
        <p:nvSpPr>
          <p:cNvPr id="16388" name="TextBox 3"/>
          <p:cNvSpPr txBox="1">
            <a:spLocks noChangeArrowheads="1"/>
          </p:cNvSpPr>
          <p:nvPr/>
        </p:nvSpPr>
        <p:spPr bwMode="auto">
          <a:xfrm>
            <a:off x="521027" y="4788140"/>
            <a:ext cx="3648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r>
              <a:rPr lang="en-US" altLang="en-US" sz="2000" dirty="0" smtClean="0"/>
              <a:t>Laurens </a:t>
            </a:r>
            <a:r>
              <a:rPr lang="en-US" altLang="en-US" sz="2000" dirty="0" err="1"/>
              <a:t>Versluis</a:t>
            </a:r>
            <a:endParaRPr lang="en-US" altLang="en-US" sz="2000" dirty="0"/>
          </a:p>
          <a:p>
            <a:pPr algn="r" eaLnBrk="1" hangingPunct="1"/>
            <a:r>
              <a:rPr lang="en-US" altLang="en-US" sz="2000" dirty="0" err="1"/>
              <a:t>Massivizing</a:t>
            </a:r>
            <a:r>
              <a:rPr lang="en-US" altLang="en-US" sz="2000" dirty="0"/>
              <a:t> Computer Systems</a:t>
            </a:r>
          </a:p>
          <a:p>
            <a:pPr algn="r" eaLnBrk="1" hangingPunct="1"/>
            <a:r>
              <a:rPr lang="en-US" altLang="en-US" sz="2000" dirty="0"/>
              <a:t>@Large </a:t>
            </a:r>
            <a:r>
              <a:rPr lang="en-US" altLang="en-US" sz="2000" dirty="0" smtClean="0"/>
              <a:t>research </a:t>
            </a:r>
            <a:r>
              <a:rPr lang="en-US" altLang="en-US" sz="2000" dirty="0"/>
              <a:t/>
            </a:r>
            <a:br>
              <a:rPr lang="en-US" altLang="en-US" sz="2000" dirty="0"/>
            </a:br>
            <a:r>
              <a:rPr lang="en-US" altLang="en-US" sz="2000" dirty="0" smtClean="0"/>
              <a:t>https://</a:t>
            </a:r>
            <a:r>
              <a:rPr lang="en-US" altLang="en-US" sz="2000" dirty="0"/>
              <a:t>atlarge-research.com </a:t>
            </a:r>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189" y="2590395"/>
            <a:ext cx="1966913" cy="1966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01" y="2641545"/>
            <a:ext cx="1028700" cy="1028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9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901" y="4068708"/>
            <a:ext cx="1028700" cy="1028700"/>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531119" y="4352225"/>
            <a:ext cx="1857970" cy="369332"/>
          </a:xfrm>
          <a:prstGeom prst="rect">
            <a:avLst/>
          </a:prstGeom>
          <a:noFill/>
        </p:spPr>
        <p:txBody>
          <a:bodyPr wrap="square">
            <a:spAutoFit/>
          </a:bodyPr>
          <a:lstStyle/>
          <a:p>
            <a:pPr algn="l">
              <a:defRPr/>
            </a:pPr>
            <a:r>
              <a:rPr lang="en-US" sz="1800" dirty="0" err="1" smtClean="0">
                <a:latin typeface="+mn-lt"/>
              </a:rPr>
              <a:t>Alexandru</a:t>
            </a:r>
            <a:r>
              <a:rPr lang="en-US" sz="1800" dirty="0" smtClean="0">
                <a:latin typeface="+mn-lt"/>
              </a:rPr>
              <a:t> </a:t>
            </a:r>
            <a:r>
              <a:rPr lang="en-US" sz="1800" dirty="0" err="1">
                <a:latin typeface="+mn-lt"/>
              </a:rPr>
              <a:t>Iosup</a:t>
            </a:r>
            <a:endParaRPr lang="en-US" sz="1800" dirty="0">
              <a:latin typeface="+mn-lt"/>
            </a:endParaRPr>
          </a:p>
        </p:txBody>
      </p:sp>
    </p:spTree>
    <p:extLst>
      <p:ext uri="{BB962C8B-B14F-4D97-AF65-F5344CB8AC3E}">
        <p14:creationId xmlns:p14="http://schemas.microsoft.com/office/powerpoint/2010/main" val="299526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 RG Cloud Elasticity Metrics 1/2</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00297" y="1200646"/>
                <a:ext cx="8725989" cy="5157623"/>
              </a:xfrm>
            </p:spPr>
            <p:txBody>
              <a:bodyPr/>
              <a:lstStyle/>
              <a:p>
                <a:r>
                  <a:rPr lang="en-US" dirty="0" smtClean="0"/>
                  <a:t>Accuracy under/overprovisioning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𝐴</m:t>
                        </m:r>
                      </m:e>
                      <m:sub>
                        <m:r>
                          <a:rPr lang="en-US" b="0" i="1" dirty="0" smtClean="0">
                            <a:latin typeface="Cambria Math"/>
                          </a:rPr>
                          <m:t>𝑢</m:t>
                        </m:r>
                      </m:sub>
                    </m:sSub>
                  </m:oMath>
                </a14:m>
                <a:r>
                  <a:rPr lang="en-US" dirty="0" smtClean="0"/>
                  <a:t> 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𝐴</m:t>
                        </m:r>
                      </m:e>
                      <m:sub>
                        <m:r>
                          <a:rPr lang="en-US" b="0" i="1" dirty="0" smtClean="0">
                            <a:latin typeface="Cambria Math"/>
                          </a:rPr>
                          <m:t>𝑜</m:t>
                        </m:r>
                      </m:sub>
                    </m:sSub>
                  </m:oMath>
                </a14:m>
                <a:r>
                  <a:rPr lang="en-US" dirty="0" smtClean="0"/>
                  <a:t>)</a:t>
                </a:r>
              </a:p>
              <a:p>
                <a:pPr lvl="1"/>
                <a:r>
                  <a:rPr lang="en-US" dirty="0" smtClean="0"/>
                  <a:t>Sum of demanded (resp. supplied) resources exceeding  supply over time</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𝑇</m:t>
                        </m:r>
                        <m:r>
                          <a:rPr lang="en-US" b="0" i="1" smtClean="0">
                            <a:latin typeface="Cambria Math"/>
                          </a:rPr>
                          <m:t> ∗</m:t>
                        </m:r>
                        <m:r>
                          <a:rPr lang="en-US" b="0" i="1" smtClean="0">
                            <a:latin typeface="Cambria Math"/>
                          </a:rPr>
                          <m:t>𝑅</m:t>
                        </m:r>
                      </m:den>
                    </m:f>
                    <m:r>
                      <a:rPr lang="en-US" b="0" i="1" smtClean="0">
                        <a:latin typeface="Cambria Math"/>
                      </a:rPr>
                      <m:t> </m:t>
                    </m:r>
                    <m:nary>
                      <m:naryPr>
                        <m:chr m:val="∑"/>
                        <m:ctrlPr>
                          <a:rPr lang="en-US" b="0" i="1" smtClean="0">
                            <a:latin typeface="Cambria Math" panose="02040503050406030204" pitchFamily="18" charset="0"/>
                          </a:rPr>
                        </m:ctrlPr>
                      </m:naryPr>
                      <m:sub>
                        <m:r>
                          <m:rPr>
                            <m:brk m:alnAt="23"/>
                          </m:rPr>
                          <a:rPr lang="en-US" b="0" i="1" smtClean="0">
                            <a:latin typeface="Cambria Math"/>
                          </a:rPr>
                          <m:t>𝑡</m:t>
                        </m:r>
                        <m:r>
                          <a:rPr lang="en-US" b="0" i="1" smtClean="0">
                            <a:latin typeface="Cambria Math"/>
                          </a:rPr>
                          <m:t>=1</m:t>
                        </m:r>
                      </m:sub>
                      <m:sup>
                        <m:r>
                          <a:rPr lang="en-US" b="0" i="1" smtClean="0">
                            <a:latin typeface="Cambria Math"/>
                          </a:rPr>
                          <m:t>𝑇</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𝐷</m:t>
                                    </m:r>
                                  </m:e>
                                  <m:sub>
                                    <m:r>
                                      <a:rPr lang="en-US" b="0" i="1" smtClean="0">
                                        <a:latin typeface="Cambria Math"/>
                                      </a:rPr>
                                      <m:t>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𝑡</m:t>
                                    </m:r>
                                  </m:sub>
                                </m:sSub>
                              </m:e>
                            </m:d>
                          </m:e>
                          <m:sup>
                            <m:r>
                              <a:rPr lang="en-US" b="0" i="1" smtClean="0">
                                <a:latin typeface="Cambria Math"/>
                              </a:rPr>
                              <m:t>+</m:t>
                            </m:r>
                          </m:sup>
                        </m:sSup>
                        <m:r>
                          <a:rPr lang="en-US" b="0" i="1" smtClean="0">
                            <a:latin typeface="Cambria Math"/>
                          </a:rPr>
                          <m:t> </m:t>
                        </m:r>
                      </m:e>
                    </m:nary>
                  </m:oMath>
                </a14:m>
                <a:r>
                  <a:rPr lang="en-US" dirty="0" smtClean="0"/>
                  <a:t>where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m:t>
                            </m:r>
                          </m:e>
                        </m:d>
                      </m:e>
                      <m:sup>
                        <m:r>
                          <a:rPr lang="en-US" b="0" i="1" smtClean="0">
                            <a:latin typeface="Cambria Math"/>
                          </a:rPr>
                          <m:t>+</m:t>
                        </m:r>
                      </m:sup>
                    </m:sSup>
                    <m:r>
                      <a:rPr lang="en-US" b="0" i="1" smtClean="0">
                        <a:latin typeface="Cambria Math"/>
                      </a:rPr>
                      <m:t>=</m:t>
                    </m:r>
                    <m:r>
                      <m:rPr>
                        <m:sty m:val="p"/>
                      </m:rPr>
                      <a:rPr lang="en-US" b="0" i="0" smtClean="0">
                        <a:latin typeface="Cambria Math"/>
                      </a:rPr>
                      <m:t>max</m:t>
                    </m:r>
                    <m:r>
                      <a:rPr lang="en-US" b="0" i="1" smtClean="0">
                        <a:latin typeface="Cambria Math"/>
                      </a:rPr>
                      <m:t>⁡(.., 0)</m:t>
                    </m:r>
                  </m:oMath>
                </a14:m>
                <a:endParaRPr lang="en-US" dirty="0" smtClean="0"/>
              </a:p>
              <a:p>
                <a:pPr lvl="1"/>
                <a:r>
                  <a:rPr lang="en-US" dirty="0" smtClean="0"/>
                  <a:t>R = total # res. T = Total Time, t = time step</a:t>
                </a:r>
              </a:p>
              <a:p>
                <a:pPr lvl="1"/>
                <a:endParaRPr lang="en-US" dirty="0" smtClean="0"/>
              </a:p>
              <a:p>
                <a:r>
                  <a:rPr lang="en-US" dirty="0" smtClean="0"/>
                  <a:t>Normalized under/overprovisioning (</a:t>
                </a:r>
                <a14:m>
                  <m:oMath xmlns:m="http://schemas.openxmlformats.org/officeDocument/2006/math">
                    <m:acc>
                      <m:accPr>
                        <m:chr m:val="̅"/>
                        <m:ctrlPr>
                          <a:rPr lang="en-US"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a:rPr>
                              <m:t>𝐴</m:t>
                            </m:r>
                          </m:e>
                          <m:sub>
                            <m:r>
                              <a:rPr lang="en-US" b="0" i="1" dirty="0" smtClean="0">
                                <a:latin typeface="Cambria Math"/>
                              </a:rPr>
                              <m:t>𝑢</m:t>
                            </m:r>
                          </m:sub>
                        </m:sSub>
                      </m:e>
                    </m:acc>
                  </m:oMath>
                </a14:m>
                <a:r>
                  <a:rPr lang="en-US" dirty="0" smtClean="0"/>
                  <a:t> and </a:t>
                </a:r>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𝑜</m:t>
                            </m:r>
                          </m:sub>
                        </m:sSub>
                      </m:e>
                    </m:acc>
                  </m:oMath>
                </a14:m>
                <a:r>
                  <a:rPr lang="en-US" dirty="0" smtClean="0"/>
                  <a:t>)</a:t>
                </a:r>
              </a:p>
              <a:p>
                <a:pPr lvl="1"/>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r>
                      <a:rPr lang="en-US" i="1">
                        <a:latin typeface="Cambria Math"/>
                      </a:rPr>
                      <m:t> </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𝑇</m:t>
                        </m:r>
                      </m:sup>
                      <m:e>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𝐷</m:t>
                                        </m:r>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r>
                                          <a:rPr lang="en-US" i="1">
                                            <a:latin typeface="Cambria Math"/>
                                          </a:rPr>
                                          <m:t>𝑆</m:t>
                                        </m:r>
                                      </m:e>
                                      <m:sub>
                                        <m:r>
                                          <a:rPr lang="en-US" i="1">
                                            <a:latin typeface="Cambria Math"/>
                                          </a:rPr>
                                          <m:t>𝑡</m:t>
                                        </m:r>
                                      </m:sub>
                                    </m:sSub>
                                  </m:e>
                                </m:d>
                              </m:e>
                              <m:sup>
                                <m:r>
                                  <a:rPr lang="en-US" i="1">
                                    <a:latin typeface="Cambria Math"/>
                                  </a:rPr>
                                  <m:t>+</m:t>
                                </m:r>
                              </m:sup>
                            </m:sSup>
                          </m:num>
                          <m:den>
                            <m:r>
                              <m:rPr>
                                <m:sty m:val="p"/>
                              </m:rPr>
                              <a:rPr lang="en-US" b="0" i="0" smtClean="0">
                                <a:latin typeface="Cambria Math"/>
                              </a:rPr>
                              <m:t>max</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𝑡</m:t>
                                </m:r>
                              </m:sub>
                            </m:sSub>
                            <m:r>
                              <a:rPr lang="en-US" b="0" i="1" smtClean="0">
                                <a:latin typeface="Cambria Math"/>
                              </a:rPr>
                              <m:t>, </m:t>
                            </m:r>
                            <m:r>
                              <a:rPr lang="en-US" b="0" i="1" smtClean="0">
                                <a:latin typeface="Cambria Math"/>
                                <a:ea typeface="Cambria Math"/>
                              </a:rPr>
                              <m:t>𝜀</m:t>
                            </m:r>
                            <m:r>
                              <a:rPr lang="en-US" b="0" i="1" smtClean="0">
                                <a:latin typeface="Cambria Math"/>
                                <a:ea typeface="Cambria Math"/>
                              </a:rPr>
                              <m:t>)</m:t>
                            </m:r>
                          </m:den>
                        </m:f>
                        <m:r>
                          <a:rPr lang="en-US" i="1">
                            <a:latin typeface="Cambria Math"/>
                          </a:rPr>
                          <m:t> </m:t>
                        </m:r>
                      </m:e>
                    </m:nary>
                  </m:oMath>
                </a14:m>
                <a:r>
                  <a:rPr lang="en-US" dirty="0" smtClean="0"/>
                  <a:t> where </a:t>
                </a:r>
                <a14:m>
                  <m:oMath xmlns:m="http://schemas.openxmlformats.org/officeDocument/2006/math">
                    <m:r>
                      <a:rPr lang="en-US" i="1">
                        <a:latin typeface="Cambria Math"/>
                        <a:ea typeface="Cambria Math"/>
                      </a:rPr>
                      <m:t>𝜀</m:t>
                    </m:r>
                  </m:oMath>
                </a14:m>
                <a:r>
                  <a:rPr lang="en-US" dirty="0" smtClean="0"/>
                  <a:t> = 1.</a:t>
                </a:r>
              </a:p>
              <a:p>
                <a:endParaRPr lang="en-US" dirty="0" smtClean="0"/>
              </a:p>
              <a:p>
                <a:r>
                  <a:rPr lang="en-US" dirty="0" smtClean="0"/>
                  <a:t>% of time spent under/overprovisioned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𝑢</m:t>
                        </m:r>
                      </m:sub>
                    </m:sSub>
                  </m:oMath>
                </a14:m>
                <a:r>
                  <a:rPr lang="en-US" dirty="0" smtClean="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𝑇</m:t>
                        </m:r>
                      </m:e>
                      <m:sub>
                        <m:r>
                          <a:rPr lang="en-US" b="0" i="1" dirty="0" smtClean="0">
                            <a:latin typeface="Cambria Math"/>
                          </a:rPr>
                          <m:t>𝑜</m:t>
                        </m:r>
                      </m:sub>
                    </m:sSub>
                  </m:oMath>
                </a14:m>
                <a:r>
                  <a:rPr lang="en-US" dirty="0" smtClean="0"/>
                  <a:t>)</a:t>
                </a:r>
              </a:p>
              <a:p>
                <a:endParaRPr lang="en-US" dirty="0" smtClean="0"/>
              </a:p>
              <a:p>
                <a:r>
                  <a:rPr lang="en-US" dirty="0" smtClean="0"/>
                  <a:t>Instability metrics k and k’ </a:t>
                </a:r>
              </a:p>
              <a:p>
                <a:pPr lvl="1"/>
                <a:r>
                  <a:rPr lang="en-US" dirty="0" smtClean="0"/>
                  <a:t>For k: Average fraction of time where (1) </a:t>
                </a:r>
                <a:r>
                  <a:rPr lang="en-US" b="1" dirty="0" smtClean="0"/>
                  <a:t>supply increases </a:t>
                </a:r>
                <a:r>
                  <a:rPr lang="en-US" dirty="0" smtClean="0"/>
                  <a:t>while demand is </a:t>
                </a:r>
                <a:r>
                  <a:rPr lang="en-US" b="1" dirty="0" smtClean="0"/>
                  <a:t>stable or decreases</a:t>
                </a:r>
                <a:r>
                  <a:rPr lang="en-US" dirty="0" smtClean="0"/>
                  <a:t>, or (2) </a:t>
                </a:r>
                <a:r>
                  <a:rPr lang="en-US" b="1" dirty="0" smtClean="0"/>
                  <a:t>supply is stable</a:t>
                </a:r>
                <a:r>
                  <a:rPr lang="en-US" dirty="0" smtClean="0"/>
                  <a:t> while demand </a:t>
                </a:r>
                <a:r>
                  <a:rPr lang="en-US" b="1" dirty="0" smtClean="0"/>
                  <a:t>decreases</a:t>
                </a:r>
              </a:p>
              <a:p>
                <a:pPr lvl="1"/>
                <a:r>
                  <a:rPr lang="en-US" dirty="0" smtClean="0"/>
                  <a:t>For k’: Average fraction of time where  (1) </a:t>
                </a:r>
                <a:r>
                  <a:rPr lang="en-US" b="1" dirty="0" smtClean="0"/>
                  <a:t>demand</a:t>
                </a:r>
                <a:r>
                  <a:rPr lang="en-US" dirty="0" smtClean="0"/>
                  <a:t> </a:t>
                </a:r>
                <a:r>
                  <a:rPr lang="en-US" b="1" dirty="0" smtClean="0"/>
                  <a:t>increases</a:t>
                </a:r>
                <a:r>
                  <a:rPr lang="en-US" dirty="0" smtClean="0"/>
                  <a:t> while supply is </a:t>
                </a:r>
                <a:r>
                  <a:rPr lang="en-US" b="1" dirty="0" smtClean="0"/>
                  <a:t>stable or decreases</a:t>
                </a:r>
                <a:r>
                  <a:rPr lang="en-US" dirty="0" smtClean="0"/>
                  <a:t>, or (2) when </a:t>
                </a:r>
                <a:r>
                  <a:rPr lang="en-US" b="1" dirty="0" smtClean="0"/>
                  <a:t>demand is stable</a:t>
                </a:r>
                <a:r>
                  <a:rPr lang="en-US" dirty="0" smtClean="0"/>
                  <a:t> and supply </a:t>
                </a:r>
                <a:r>
                  <a:rPr lang="en-US" b="1" dirty="0" smtClean="0"/>
                  <a:t>decreases</a:t>
                </a:r>
              </a:p>
              <a:p>
                <a:pPr marL="0" indent="0">
                  <a:buNone/>
                </a:pPr>
                <a:endParaRPr lang="en-US" b="0"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00297" y="1200646"/>
                <a:ext cx="8725989" cy="5157623"/>
              </a:xfrm>
              <a:blipFill rotWithShape="0">
                <a:blip r:embed="rId2"/>
                <a:stretch>
                  <a:fillRect l="-1817" t="-1891" r="-419"/>
                </a:stretch>
              </a:blipFill>
            </p:spPr>
            <p:txBody>
              <a:bodyPr/>
              <a:lstStyle/>
              <a:p>
                <a:r>
                  <a:rPr lang="nl-NL">
                    <a:noFill/>
                  </a:rPr>
                  <a:t> </a:t>
                </a:r>
              </a:p>
            </p:txBody>
          </p:sp>
        </mc:Fallback>
      </mc:AlternateContent>
    </p:spTree>
    <p:extLst>
      <p:ext uri="{BB962C8B-B14F-4D97-AF65-F5344CB8AC3E}">
        <p14:creationId xmlns:p14="http://schemas.microsoft.com/office/powerpoint/2010/main" val="2857350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Massivizing</a:t>
            </a:r>
            <a:r>
              <a:rPr lang="en-US" dirty="0" smtClean="0"/>
              <a:t> Computer Systems</a:t>
            </a:r>
            <a:endParaRPr lang="en-US" dirty="0"/>
          </a:p>
        </p:txBody>
      </p:sp>
      <p:grpSp>
        <p:nvGrpSpPr>
          <p:cNvPr id="6" name="Group 5"/>
          <p:cNvGrpSpPr/>
          <p:nvPr/>
        </p:nvGrpSpPr>
        <p:grpSpPr>
          <a:xfrm>
            <a:off x="-1219473" y="1028700"/>
            <a:ext cx="11525249" cy="5840827"/>
            <a:chOff x="228601" y="903288"/>
            <a:chExt cx="11525249" cy="5612214"/>
          </a:xfrm>
        </p:grpSpPr>
        <p:sp>
          <p:nvSpPr>
            <p:cNvPr id="7" name="Rectangle 6"/>
            <p:cNvSpPr/>
            <p:nvPr/>
          </p:nvSpPr>
          <p:spPr>
            <a:xfrm>
              <a:off x="1876425" y="5527343"/>
              <a:ext cx="2163312" cy="952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privacy.uconn.edu/wp-content/uploads/2013/01/cloud-computing.jpeg"/>
            <p:cNvPicPr>
              <a:picLocks noChangeAspect="1" noChangeArrowheads="1"/>
            </p:cNvPicPr>
            <p:nvPr/>
          </p:nvPicPr>
          <p:blipFill>
            <a:blip r:embed="rId3"/>
            <a:srcRect/>
            <a:stretch>
              <a:fillRect/>
            </a:stretch>
          </p:blipFill>
          <p:spPr bwMode="auto">
            <a:xfrm>
              <a:off x="6391274" y="903288"/>
              <a:ext cx="2154237" cy="2154237"/>
            </a:xfrm>
            <a:prstGeom prst="rect">
              <a:avLst/>
            </a:prstGeom>
            <a:noFill/>
          </p:spPr>
        </p:pic>
        <p:grpSp>
          <p:nvGrpSpPr>
            <p:cNvPr id="9" name="Group 8"/>
            <p:cNvGrpSpPr/>
            <p:nvPr/>
          </p:nvGrpSpPr>
          <p:grpSpPr>
            <a:xfrm>
              <a:off x="4629151" y="2208213"/>
              <a:ext cx="3848099" cy="1920875"/>
              <a:chOff x="4629151" y="2208213"/>
              <a:chExt cx="3848099" cy="1920875"/>
            </a:xfrm>
          </p:grpSpPr>
          <p:pic>
            <p:nvPicPr>
              <p:cNvPr id="49" name="Picture 8" descr="grid-computing-g_tcm5-41100_orbsoft_com_815x815"/>
              <p:cNvPicPr>
                <a:picLocks noChangeAspect="1" noChangeArrowheads="1"/>
              </p:cNvPicPr>
              <p:nvPr/>
            </p:nvPicPr>
            <p:blipFill>
              <a:blip r:embed="rId4" cstate="print"/>
              <a:srcRect/>
              <a:stretch>
                <a:fillRect/>
              </a:stretch>
            </p:blipFill>
            <p:spPr bwMode="auto">
              <a:xfrm>
                <a:off x="4629151" y="2224088"/>
                <a:ext cx="1904999" cy="1905000"/>
              </a:xfrm>
              <a:prstGeom prst="rect">
                <a:avLst/>
              </a:prstGeom>
              <a:noFill/>
            </p:spPr>
          </p:pic>
          <p:pic>
            <p:nvPicPr>
              <p:cNvPr id="50" name="Picture 49" descr="j0234657"/>
              <p:cNvPicPr>
                <a:picLocks noChangeAspect="1" noChangeArrowheads="1"/>
              </p:cNvPicPr>
              <p:nvPr/>
            </p:nvPicPr>
            <p:blipFill>
              <a:blip r:embed="rId5" cstate="print"/>
              <a:srcRect/>
              <a:stretch>
                <a:fillRect/>
              </a:stretch>
            </p:blipFill>
            <p:spPr bwMode="auto">
              <a:xfrm>
                <a:off x="6513513" y="2208213"/>
                <a:ext cx="1963737" cy="1912938"/>
              </a:xfrm>
              <a:prstGeom prst="rect">
                <a:avLst/>
              </a:prstGeom>
              <a:noFill/>
            </p:spPr>
          </p:pic>
          <p:sp>
            <p:nvSpPr>
              <p:cNvPr id="51" name="Oval 15"/>
              <p:cNvSpPr>
                <a:spLocks noChangeArrowheads="1"/>
              </p:cNvSpPr>
              <p:nvPr/>
            </p:nvSpPr>
            <p:spPr bwMode="auto">
              <a:xfrm>
                <a:off x="6391275" y="3576638"/>
                <a:ext cx="288925" cy="252413"/>
              </a:xfrm>
              <a:prstGeom prst="ellipse">
                <a:avLst/>
              </a:prstGeom>
              <a:solidFill>
                <a:schemeClr val="folHlink"/>
              </a:solidFill>
              <a:ln w="57150">
                <a:solidFill>
                  <a:schemeClr val="tx1"/>
                </a:solidFill>
                <a:round/>
                <a:headEnd/>
                <a:tailEnd/>
              </a:ln>
              <a:effectLst/>
            </p:spPr>
            <p:txBody>
              <a:bodyPr wrap="none" anchor="ctr"/>
              <a:lstStyle/>
              <a:p>
                <a:endParaRPr lang="en-US"/>
              </a:p>
            </p:txBody>
          </p:sp>
        </p:grpSp>
        <p:pic>
          <p:nvPicPr>
            <p:cNvPr id="10" name="Picture 4" descr="http://1.bp.blogspot.com/_QkaMfpOD1bM/SJlQjHjlsZI/AAAAAAAAATo/90LS3Zwbp9U/s400/Picture+8.png"/>
            <p:cNvPicPr>
              <a:picLocks noChangeAspect="1" noChangeArrowheads="1"/>
            </p:cNvPicPr>
            <p:nvPr/>
          </p:nvPicPr>
          <p:blipFill>
            <a:blip r:embed="rId6"/>
            <a:srcRect/>
            <a:stretch>
              <a:fillRect/>
            </a:stretch>
          </p:blipFill>
          <p:spPr bwMode="auto">
            <a:xfrm>
              <a:off x="6513513" y="4119563"/>
              <a:ext cx="1963737" cy="1379199"/>
            </a:xfrm>
            <a:prstGeom prst="rect">
              <a:avLst/>
            </a:prstGeom>
            <a:noFill/>
            <a:ln w="9525">
              <a:noFill/>
              <a:miter lim="800000"/>
              <a:headEnd/>
              <a:tailEnd/>
            </a:ln>
          </p:spPr>
        </p:pic>
        <p:pic>
          <p:nvPicPr>
            <p:cNvPr id="11" name="Picture 19" descr="http://www.computerworld.com/common/images/home/bigdata_icon_120.png"/>
            <p:cNvPicPr>
              <a:picLocks noChangeAspect="1" noChangeArrowheads="1"/>
            </p:cNvPicPr>
            <p:nvPr/>
          </p:nvPicPr>
          <p:blipFill>
            <a:blip r:embed="rId7"/>
            <a:srcRect/>
            <a:stretch>
              <a:fillRect/>
            </a:stretch>
          </p:blipFill>
          <p:spPr bwMode="auto">
            <a:xfrm>
              <a:off x="7495836" y="5498762"/>
              <a:ext cx="981413" cy="981413"/>
            </a:xfrm>
            <a:prstGeom prst="rect">
              <a:avLst/>
            </a:prstGeom>
            <a:noFill/>
            <a:ln w="9525">
              <a:noFill/>
              <a:miter lim="800000"/>
              <a:headEnd/>
              <a:tailEnd/>
            </a:ln>
          </p:spPr>
        </p:pic>
        <p:grpSp>
          <p:nvGrpSpPr>
            <p:cNvPr id="12" name="Group 11"/>
            <p:cNvGrpSpPr/>
            <p:nvPr/>
          </p:nvGrpSpPr>
          <p:grpSpPr>
            <a:xfrm>
              <a:off x="228601" y="2610189"/>
              <a:ext cx="4400550" cy="2399961"/>
              <a:chOff x="228601" y="2610189"/>
              <a:chExt cx="4400550" cy="2399961"/>
            </a:xfrm>
          </p:grpSpPr>
          <p:grpSp>
            <p:nvGrpSpPr>
              <p:cNvPr id="42" name="Group 15"/>
              <p:cNvGrpSpPr/>
              <p:nvPr/>
            </p:nvGrpSpPr>
            <p:grpSpPr>
              <a:xfrm>
                <a:off x="228601" y="2610189"/>
                <a:ext cx="4400550" cy="1518900"/>
                <a:chOff x="3560763" y="4119563"/>
                <a:chExt cx="2952750" cy="1019175"/>
              </a:xfrm>
            </p:grpSpPr>
            <p:pic>
              <p:nvPicPr>
                <p:cNvPr id="47" name="Picture 7"/>
                <p:cNvPicPr>
                  <a:picLocks noChangeAspect="1" noChangeArrowheads="1"/>
                </p:cNvPicPr>
                <p:nvPr/>
              </p:nvPicPr>
              <p:blipFill>
                <a:blip r:embed="rId8" cstate="print"/>
                <a:srcRect/>
                <a:stretch>
                  <a:fillRect/>
                </a:stretch>
              </p:blipFill>
              <p:spPr bwMode="auto">
                <a:xfrm>
                  <a:off x="3560763" y="4119563"/>
                  <a:ext cx="2952750" cy="1019175"/>
                </a:xfrm>
                <a:prstGeom prst="rect">
                  <a:avLst/>
                </a:prstGeom>
                <a:noFill/>
                <a:ln w="9525">
                  <a:noFill/>
                  <a:miter lim="800000"/>
                  <a:headEnd/>
                  <a:tailEnd/>
                </a:ln>
              </p:spPr>
            </p:pic>
            <p:pic>
              <p:nvPicPr>
                <p:cNvPr id="48" name="Picture 29" descr="http://rationalwiki.org/w/images/thumb/8/8b/Icon_astronomy.svg/200px-Icon_astronomy.svg.png"/>
                <p:cNvPicPr>
                  <a:picLocks noChangeAspect="1" noChangeArrowheads="1"/>
                </p:cNvPicPr>
                <p:nvPr/>
              </p:nvPicPr>
              <p:blipFill>
                <a:blip r:embed="rId9"/>
                <a:srcRect/>
                <a:stretch>
                  <a:fillRect/>
                </a:stretch>
              </p:blipFill>
              <p:spPr bwMode="auto">
                <a:xfrm>
                  <a:off x="3560763" y="4119563"/>
                  <a:ext cx="644525" cy="646113"/>
                </a:xfrm>
                <a:prstGeom prst="rect">
                  <a:avLst/>
                </a:prstGeom>
                <a:noFill/>
                <a:ln w="9525">
                  <a:noFill/>
                  <a:miter lim="800000"/>
                  <a:headEnd/>
                  <a:tailEnd/>
                </a:ln>
              </p:spPr>
            </p:pic>
          </p:grpSp>
          <p:grpSp>
            <p:nvGrpSpPr>
              <p:cNvPr id="43" name="Group 42"/>
              <p:cNvGrpSpPr/>
              <p:nvPr/>
            </p:nvGrpSpPr>
            <p:grpSpPr>
              <a:xfrm>
                <a:off x="516610" y="4129088"/>
                <a:ext cx="2740764" cy="881062"/>
                <a:chOff x="1562455" y="3143250"/>
                <a:chExt cx="3066695" cy="985838"/>
              </a:xfrm>
            </p:grpSpPr>
            <p:pic>
              <p:nvPicPr>
                <p:cNvPr id="45" name="Picture 2" descr="C:\Users\Alex\Downloads\DNA-analysis-Bioinformatics.jpg"/>
                <p:cNvPicPr>
                  <a:picLocks noChangeAspect="1" noChangeArrowheads="1"/>
                </p:cNvPicPr>
                <p:nvPr/>
              </p:nvPicPr>
              <p:blipFill>
                <a:blip r:embed="rId10"/>
                <a:srcRect/>
                <a:stretch>
                  <a:fillRect/>
                </a:stretch>
              </p:blipFill>
              <p:spPr bwMode="auto">
                <a:xfrm>
                  <a:off x="1562455" y="3143250"/>
                  <a:ext cx="3066695" cy="985838"/>
                </a:xfrm>
                <a:prstGeom prst="rect">
                  <a:avLst/>
                </a:prstGeom>
                <a:noFill/>
              </p:spPr>
            </p:pic>
            <p:pic>
              <p:nvPicPr>
                <p:cNvPr id="46" name="Picture 27" descr="http://www.tgac.ac.uk/uploads/images/icons/sequencing_icon.png"/>
                <p:cNvPicPr>
                  <a:picLocks noChangeAspect="1" noChangeArrowheads="1"/>
                </p:cNvPicPr>
                <p:nvPr/>
              </p:nvPicPr>
              <p:blipFill>
                <a:blip r:embed="rId11"/>
                <a:srcRect/>
                <a:stretch>
                  <a:fillRect/>
                </a:stretch>
              </p:blipFill>
              <p:spPr bwMode="auto">
                <a:xfrm>
                  <a:off x="1562455" y="3143250"/>
                  <a:ext cx="725488" cy="719138"/>
                </a:xfrm>
                <a:prstGeom prst="rect">
                  <a:avLst/>
                </a:prstGeom>
                <a:noFill/>
                <a:ln w="9525">
                  <a:noFill/>
                  <a:miter lim="800000"/>
                  <a:headEnd/>
                  <a:tailEnd/>
                </a:ln>
              </p:spPr>
            </p:pic>
          </p:grpSp>
          <p:sp>
            <p:nvSpPr>
              <p:cNvPr id="44" name="Text Box 6"/>
              <p:cNvSpPr txBox="1">
                <a:spLocks noChangeArrowheads="1"/>
              </p:cNvSpPr>
              <p:nvPr/>
            </p:nvSpPr>
            <p:spPr bwMode="auto">
              <a:xfrm>
                <a:off x="1359239" y="3716743"/>
                <a:ext cx="3219450" cy="400110"/>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Big Science</a:t>
                </a:r>
              </a:p>
            </p:txBody>
          </p:sp>
        </p:grpSp>
        <p:grpSp>
          <p:nvGrpSpPr>
            <p:cNvPr id="13" name="Group 12"/>
            <p:cNvGrpSpPr/>
            <p:nvPr/>
          </p:nvGrpSpPr>
          <p:grpSpPr>
            <a:xfrm>
              <a:off x="1714501" y="1122529"/>
              <a:ext cx="2914650" cy="1523953"/>
              <a:chOff x="1714501" y="1122529"/>
              <a:chExt cx="2914650" cy="1523953"/>
            </a:xfrm>
          </p:grpSpPr>
          <p:grpSp>
            <p:nvGrpSpPr>
              <p:cNvPr id="37" name="Group 26"/>
              <p:cNvGrpSpPr/>
              <p:nvPr/>
            </p:nvGrpSpPr>
            <p:grpSpPr>
              <a:xfrm>
                <a:off x="1714501" y="1122529"/>
                <a:ext cx="2914650" cy="1392072"/>
                <a:chOff x="337553" y="4129088"/>
                <a:chExt cx="2914650" cy="1392072"/>
              </a:xfrm>
            </p:grpSpPr>
            <p:pic>
              <p:nvPicPr>
                <p:cNvPr id="39" name="Picture 10" descr="http://www.jigsawmeeting.com/wp-content/uploads/Page-Banner-Education.jpg"/>
                <p:cNvPicPr>
                  <a:picLocks noChangeAspect="1" noChangeArrowheads="1"/>
                </p:cNvPicPr>
                <p:nvPr/>
              </p:nvPicPr>
              <p:blipFill>
                <a:blip r:embed="rId12"/>
                <a:srcRect/>
                <a:stretch>
                  <a:fillRect/>
                </a:stretch>
              </p:blipFill>
              <p:spPr bwMode="auto">
                <a:xfrm>
                  <a:off x="337553" y="4129088"/>
                  <a:ext cx="2914650" cy="1392072"/>
                </a:xfrm>
                <a:prstGeom prst="rect">
                  <a:avLst/>
                </a:prstGeom>
                <a:noFill/>
              </p:spPr>
            </p:pic>
            <p:pic>
              <p:nvPicPr>
                <p:cNvPr id="40" name="Picture 12" descr="C:\Users\Alex\Downloads\education_logo.jpg"/>
                <p:cNvPicPr>
                  <a:picLocks noChangeAspect="1" noChangeArrowheads="1"/>
                </p:cNvPicPr>
                <p:nvPr/>
              </p:nvPicPr>
              <p:blipFill>
                <a:blip r:embed="rId13"/>
                <a:srcRect/>
                <a:stretch>
                  <a:fillRect/>
                </a:stretch>
              </p:blipFill>
              <p:spPr bwMode="auto">
                <a:xfrm>
                  <a:off x="337553" y="4129088"/>
                  <a:ext cx="528340" cy="676275"/>
                </a:xfrm>
                <a:prstGeom prst="rect">
                  <a:avLst/>
                </a:prstGeom>
                <a:noFill/>
              </p:spPr>
            </p:pic>
            <p:sp>
              <p:nvSpPr>
                <p:cNvPr id="41" name="Rectangle 40"/>
                <p:cNvSpPr/>
                <p:nvPr/>
              </p:nvSpPr>
              <p:spPr>
                <a:xfrm>
                  <a:off x="337553" y="4129088"/>
                  <a:ext cx="528340" cy="67627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 Box 11"/>
              <p:cNvSpPr txBox="1">
                <a:spLocks noChangeArrowheads="1"/>
              </p:cNvSpPr>
              <p:nvPr/>
            </p:nvSpPr>
            <p:spPr bwMode="auto">
              <a:xfrm>
                <a:off x="2255708" y="1938596"/>
                <a:ext cx="2322981" cy="707886"/>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Education for Everyone (Online)</a:t>
                </a:r>
              </a:p>
            </p:txBody>
          </p:sp>
        </p:grpSp>
        <p:grpSp>
          <p:nvGrpSpPr>
            <p:cNvPr id="14" name="Group 13"/>
            <p:cNvGrpSpPr/>
            <p:nvPr/>
          </p:nvGrpSpPr>
          <p:grpSpPr>
            <a:xfrm>
              <a:off x="4629150" y="906597"/>
              <a:ext cx="1762124" cy="1390049"/>
              <a:chOff x="4629150" y="906597"/>
              <a:chExt cx="1762124" cy="1390049"/>
            </a:xfrm>
          </p:grpSpPr>
          <p:grpSp>
            <p:nvGrpSpPr>
              <p:cNvPr id="31" name="Group 20"/>
              <p:cNvGrpSpPr/>
              <p:nvPr/>
            </p:nvGrpSpPr>
            <p:grpSpPr>
              <a:xfrm>
                <a:off x="4629150" y="906597"/>
                <a:ext cx="1762124" cy="1320666"/>
                <a:chOff x="4629150" y="887547"/>
                <a:chExt cx="1762124" cy="1320666"/>
              </a:xfrm>
            </p:grpSpPr>
            <p:pic>
              <p:nvPicPr>
                <p:cNvPr id="33" name="Picture 6" descr="http://www.paretologic.com/images/online_banking.jpg"/>
                <p:cNvPicPr>
                  <a:picLocks noChangeAspect="1" noChangeArrowheads="1"/>
                </p:cNvPicPr>
                <p:nvPr/>
              </p:nvPicPr>
              <p:blipFill>
                <a:blip r:embed="rId14"/>
                <a:srcRect/>
                <a:stretch>
                  <a:fillRect/>
                </a:stretch>
              </p:blipFill>
              <p:spPr bwMode="auto">
                <a:xfrm>
                  <a:off x="4629150" y="887547"/>
                  <a:ext cx="1762124" cy="1320666"/>
                </a:xfrm>
                <a:prstGeom prst="rect">
                  <a:avLst/>
                </a:prstGeom>
                <a:noFill/>
              </p:spPr>
            </p:pic>
            <p:grpSp>
              <p:nvGrpSpPr>
                <p:cNvPr id="34" name="Group 19"/>
                <p:cNvGrpSpPr/>
                <p:nvPr/>
              </p:nvGrpSpPr>
              <p:grpSpPr>
                <a:xfrm>
                  <a:off x="4724399" y="958702"/>
                  <a:ext cx="609600" cy="584349"/>
                  <a:chOff x="4267201" y="5465519"/>
                  <a:chExt cx="609600" cy="584349"/>
                </a:xfrm>
              </p:grpSpPr>
              <p:sp>
                <p:nvSpPr>
                  <p:cNvPr id="35" name="Rectangle 34"/>
                  <p:cNvSpPr/>
                  <p:nvPr/>
                </p:nvSpPr>
                <p:spPr>
                  <a:xfrm>
                    <a:off x="4267202" y="5465520"/>
                    <a:ext cx="609599" cy="45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https://www.bbvacompass.com/Images/computer.gif"/>
                  <p:cNvPicPr>
                    <a:picLocks noChangeAspect="1" noChangeArrowheads="1"/>
                  </p:cNvPicPr>
                  <p:nvPr/>
                </p:nvPicPr>
                <p:blipFill>
                  <a:blip r:embed="rId15"/>
                  <a:srcRect/>
                  <a:stretch>
                    <a:fillRect/>
                  </a:stretch>
                </p:blipFill>
                <p:spPr bwMode="auto">
                  <a:xfrm>
                    <a:off x="4267201" y="5465519"/>
                    <a:ext cx="609599" cy="584349"/>
                  </a:xfrm>
                  <a:prstGeom prst="rect">
                    <a:avLst/>
                  </a:prstGeom>
                  <a:noFill/>
                </p:spPr>
              </p:pic>
            </p:grpSp>
          </p:grpSp>
          <p:sp>
            <p:nvSpPr>
              <p:cNvPr id="32" name="Text Box 18"/>
              <p:cNvSpPr txBox="1">
                <a:spLocks noChangeArrowheads="1"/>
              </p:cNvSpPr>
              <p:nvPr/>
            </p:nvSpPr>
            <p:spPr bwMode="auto">
              <a:xfrm>
                <a:off x="4647869" y="1588760"/>
                <a:ext cx="1279966" cy="707886"/>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Business Services</a:t>
                </a:r>
              </a:p>
            </p:txBody>
          </p:sp>
        </p:grpSp>
        <p:grpSp>
          <p:nvGrpSpPr>
            <p:cNvPr id="15" name="Group 14"/>
            <p:cNvGrpSpPr/>
            <p:nvPr/>
          </p:nvGrpSpPr>
          <p:grpSpPr>
            <a:xfrm>
              <a:off x="3323927" y="4154351"/>
              <a:ext cx="3281947" cy="2351087"/>
              <a:chOff x="3252203" y="4129088"/>
              <a:chExt cx="3281947" cy="2351087"/>
            </a:xfrm>
          </p:grpSpPr>
          <p:pic>
            <p:nvPicPr>
              <p:cNvPr id="28" name="Picture 8" descr="http://1.bp.blogspot.com/-9h_tpNKmCq4/VHYWrnrw9RI/AAAAAAABUX4/1AnEscIFyJY/s1600/Asia_Pacific_Has_Largest_Daily_Online_Gaming_Audience.png"/>
              <p:cNvPicPr>
                <a:picLocks noChangeAspect="1" noChangeArrowheads="1"/>
              </p:cNvPicPr>
              <p:nvPr/>
            </p:nvPicPr>
            <p:blipFill>
              <a:blip r:embed="rId16"/>
              <a:srcRect/>
              <a:stretch>
                <a:fillRect/>
              </a:stretch>
            </p:blipFill>
            <p:spPr bwMode="auto">
              <a:xfrm>
                <a:off x="3252203" y="4129088"/>
                <a:ext cx="3281947" cy="2351087"/>
              </a:xfrm>
              <a:prstGeom prst="rect">
                <a:avLst/>
              </a:prstGeom>
              <a:noFill/>
            </p:spPr>
          </p:pic>
          <p:sp>
            <p:nvSpPr>
              <p:cNvPr id="29" name="Rectangle 28"/>
              <p:cNvSpPr/>
              <p:nvPr/>
            </p:nvSpPr>
            <p:spPr>
              <a:xfrm>
                <a:off x="3298318" y="5962033"/>
                <a:ext cx="618590" cy="43625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8"/>
              <p:cNvSpPr txBox="1">
                <a:spLocks noChangeArrowheads="1"/>
              </p:cNvSpPr>
              <p:nvPr/>
            </p:nvSpPr>
            <p:spPr bwMode="auto">
              <a:xfrm>
                <a:off x="3298318" y="4154351"/>
                <a:ext cx="2993140" cy="400110"/>
              </a:xfrm>
              <a:prstGeom prst="rect">
                <a:avLst/>
              </a:prstGeom>
              <a:solidFill>
                <a:schemeClr val="bg1">
                  <a:lumMod val="50000"/>
                  <a:alpha val="50000"/>
                </a:schemeClr>
              </a:solidFill>
              <a:ln>
                <a:noFill/>
              </a:ln>
              <a:effectLst/>
            </p:spPr>
            <p:txBody>
              <a:bodyPr wrap="square">
                <a:spAutoFit/>
              </a:bodyPr>
              <a:lstStyle/>
              <a:p>
                <a:pPr algn="ctr">
                  <a:spcBef>
                    <a:spcPct val="50000"/>
                  </a:spcBef>
                </a:pPr>
                <a:r>
                  <a:rPr lang="en-US" altLang="en-US" sz="2000" dirty="0">
                    <a:solidFill>
                      <a:schemeClr val="bg1"/>
                    </a:solidFill>
                  </a:rPr>
                  <a:t>Online Gaming</a:t>
                </a:r>
              </a:p>
            </p:txBody>
          </p:sp>
        </p:grpSp>
        <p:grpSp>
          <p:nvGrpSpPr>
            <p:cNvPr id="16" name="Group 15"/>
            <p:cNvGrpSpPr/>
            <p:nvPr/>
          </p:nvGrpSpPr>
          <p:grpSpPr>
            <a:xfrm>
              <a:off x="8477250" y="1814513"/>
              <a:ext cx="3276600" cy="2314576"/>
              <a:chOff x="8477250" y="1814513"/>
              <a:chExt cx="3276600" cy="2314576"/>
            </a:xfrm>
          </p:grpSpPr>
          <p:pic>
            <p:nvPicPr>
              <p:cNvPr id="26" name="Picture 6"/>
              <p:cNvPicPr>
                <a:picLocks noChangeAspect="1"/>
              </p:cNvPicPr>
              <p:nvPr/>
            </p:nvPicPr>
            <p:blipFill>
              <a:blip r:embed="rId17" cstate="print"/>
              <a:srcRect/>
              <a:stretch>
                <a:fillRect/>
              </a:stretch>
            </p:blipFill>
            <p:spPr bwMode="auto">
              <a:xfrm>
                <a:off x="8477250" y="1814513"/>
                <a:ext cx="3276600" cy="2314575"/>
              </a:xfrm>
              <a:prstGeom prst="rect">
                <a:avLst/>
              </a:prstGeom>
              <a:noFill/>
              <a:ln w="9525">
                <a:noFill/>
                <a:miter lim="800000"/>
                <a:headEnd/>
                <a:tailEnd/>
              </a:ln>
            </p:spPr>
          </p:pic>
          <p:sp>
            <p:nvSpPr>
              <p:cNvPr id="27" name="Text Box 18"/>
              <p:cNvSpPr txBox="1">
                <a:spLocks noChangeArrowheads="1"/>
              </p:cNvSpPr>
              <p:nvPr/>
            </p:nvSpPr>
            <p:spPr bwMode="auto">
              <a:xfrm>
                <a:off x="8497887" y="3421203"/>
                <a:ext cx="1694156" cy="707886"/>
              </a:xfrm>
              <a:prstGeom prst="rect">
                <a:avLst/>
              </a:prstGeom>
              <a:solidFill>
                <a:schemeClr val="bg1">
                  <a:lumMod val="50000"/>
                  <a:alpha val="50000"/>
                </a:schemeClr>
              </a:solidFill>
              <a:ln>
                <a:noFill/>
              </a:ln>
              <a:effectLst/>
            </p:spPr>
            <p:txBody>
              <a:bodyPr wrap="square">
                <a:spAutoFit/>
              </a:bodyPr>
              <a:lstStyle/>
              <a:p>
                <a:pPr>
                  <a:spcBef>
                    <a:spcPct val="50000"/>
                  </a:spcBef>
                </a:pPr>
                <a:r>
                  <a:rPr lang="en-US" altLang="en-US" sz="2000" dirty="0">
                    <a:solidFill>
                      <a:schemeClr val="bg1"/>
                    </a:solidFill>
                  </a:rPr>
                  <a:t>Grid Computing</a:t>
                </a:r>
              </a:p>
            </p:txBody>
          </p:sp>
        </p:grpSp>
        <p:grpSp>
          <p:nvGrpSpPr>
            <p:cNvPr id="17" name="Group 16"/>
            <p:cNvGrpSpPr/>
            <p:nvPr/>
          </p:nvGrpSpPr>
          <p:grpSpPr>
            <a:xfrm>
              <a:off x="8477249" y="4119563"/>
              <a:ext cx="2845596" cy="1897063"/>
              <a:chOff x="8477249" y="4119563"/>
              <a:chExt cx="2845596" cy="1897063"/>
            </a:xfrm>
          </p:grpSpPr>
          <p:pic>
            <p:nvPicPr>
              <p:cNvPr id="24" name="Picture 2" descr="http://www.wired.com/wiredenterprise/wp-content/uploads/2012/10/ff_googleinfrastructure_f.jpg"/>
              <p:cNvPicPr>
                <a:picLocks noChangeAspect="1" noChangeArrowheads="1"/>
              </p:cNvPicPr>
              <p:nvPr/>
            </p:nvPicPr>
            <p:blipFill>
              <a:blip r:embed="rId18"/>
              <a:srcRect/>
              <a:stretch>
                <a:fillRect/>
              </a:stretch>
            </p:blipFill>
            <p:spPr bwMode="auto">
              <a:xfrm>
                <a:off x="8477250" y="4119563"/>
                <a:ext cx="2845595" cy="1897063"/>
              </a:xfrm>
              <a:prstGeom prst="rect">
                <a:avLst/>
              </a:prstGeom>
              <a:noFill/>
              <a:ln w="9525">
                <a:noFill/>
                <a:miter lim="800000"/>
                <a:headEnd/>
                <a:tailEnd/>
              </a:ln>
            </p:spPr>
          </p:pic>
          <p:sp>
            <p:nvSpPr>
              <p:cNvPr id="25" name="Text Box 18"/>
              <p:cNvSpPr txBox="1">
                <a:spLocks noChangeArrowheads="1"/>
              </p:cNvSpPr>
              <p:nvPr/>
            </p:nvSpPr>
            <p:spPr bwMode="auto">
              <a:xfrm>
                <a:off x="8477249" y="5616516"/>
                <a:ext cx="1694156" cy="400110"/>
              </a:xfrm>
              <a:prstGeom prst="rect">
                <a:avLst/>
              </a:prstGeom>
              <a:solidFill>
                <a:schemeClr val="bg1">
                  <a:lumMod val="50000"/>
                  <a:alpha val="50000"/>
                </a:schemeClr>
              </a:solidFill>
              <a:ln>
                <a:noFill/>
              </a:ln>
              <a:effectLst/>
            </p:spPr>
            <p:txBody>
              <a:bodyPr wrap="square">
                <a:spAutoFit/>
              </a:bodyPr>
              <a:lstStyle/>
              <a:p>
                <a:pPr>
                  <a:spcBef>
                    <a:spcPct val="50000"/>
                  </a:spcBef>
                </a:pPr>
                <a:r>
                  <a:rPr lang="en-US" altLang="en-US" sz="2000" dirty="0">
                    <a:solidFill>
                      <a:schemeClr val="bg1"/>
                    </a:solidFill>
                  </a:rPr>
                  <a:t>Datacenters</a:t>
                </a:r>
              </a:p>
            </p:txBody>
          </p:sp>
        </p:grpSp>
        <p:grpSp>
          <p:nvGrpSpPr>
            <p:cNvPr id="18" name="Group 17"/>
            <p:cNvGrpSpPr/>
            <p:nvPr/>
          </p:nvGrpSpPr>
          <p:grpSpPr>
            <a:xfrm>
              <a:off x="516610" y="4965737"/>
              <a:ext cx="2827299" cy="1549765"/>
              <a:chOff x="516610" y="4965737"/>
              <a:chExt cx="2827299" cy="1549765"/>
            </a:xfrm>
          </p:grpSpPr>
          <p:grpSp>
            <p:nvGrpSpPr>
              <p:cNvPr id="20" name="Group 19"/>
              <p:cNvGrpSpPr/>
              <p:nvPr/>
            </p:nvGrpSpPr>
            <p:grpSpPr>
              <a:xfrm>
                <a:off x="516610" y="4965737"/>
                <a:ext cx="2827299" cy="1539701"/>
                <a:chOff x="516610" y="4965737"/>
                <a:chExt cx="2827299" cy="1539701"/>
              </a:xfrm>
            </p:grpSpPr>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6610" y="4965737"/>
                  <a:ext cx="1539701" cy="1539701"/>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0623" y="5032241"/>
                  <a:ext cx="1343286" cy="1343286"/>
                </a:xfrm>
                <a:prstGeom prst="rect">
                  <a:avLst/>
                </a:prstGeom>
              </p:spPr>
            </p:pic>
          </p:grpSp>
          <p:sp>
            <p:nvSpPr>
              <p:cNvPr id="21" name="Text Box 18"/>
              <p:cNvSpPr txBox="1">
                <a:spLocks noChangeArrowheads="1"/>
              </p:cNvSpPr>
              <p:nvPr/>
            </p:nvSpPr>
            <p:spPr bwMode="auto">
              <a:xfrm>
                <a:off x="1448073" y="6115392"/>
                <a:ext cx="1875853" cy="400110"/>
              </a:xfrm>
              <a:prstGeom prst="rect">
                <a:avLst/>
              </a:prstGeom>
              <a:solidFill>
                <a:schemeClr val="bg1">
                  <a:lumMod val="50000"/>
                  <a:alpha val="50000"/>
                </a:schemeClr>
              </a:solidFill>
              <a:ln>
                <a:noFill/>
              </a:ln>
              <a:effectLst/>
            </p:spPr>
            <p:txBody>
              <a:bodyPr wrap="square">
                <a:spAutoFit/>
              </a:bodyPr>
              <a:lstStyle/>
              <a:p>
                <a:pPr algn="l">
                  <a:spcBef>
                    <a:spcPct val="50000"/>
                  </a:spcBef>
                </a:pPr>
                <a:r>
                  <a:rPr lang="en-US" altLang="en-US" sz="2000" dirty="0">
                    <a:solidFill>
                      <a:schemeClr val="bg1"/>
                    </a:solidFill>
                  </a:rPr>
                  <a:t>Daily Life</a:t>
                </a:r>
              </a:p>
            </p:txBody>
          </p:sp>
        </p:grpSp>
        <p:pic>
          <p:nvPicPr>
            <p:cNvPr id="19" name="Picture 2" descr="D:\TUD\MyCV\2015-01-05_ISO-Award-DocentVanHetJaar2015\__speech-drafts\_Kenney-images\Art (7.500 files)\Game icons (100 assets)\PNG\Black\2x\menuList.png">
              <a:hlinkClick r:id="" action="ppaction://noaction"/>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751693" y="6088187"/>
              <a:ext cx="391988" cy="391988"/>
            </a:xfrm>
            <a:prstGeom prst="rect">
              <a:avLst/>
            </a:prstGeom>
            <a:solidFill>
              <a:schemeClr val="bg1">
                <a:lumMod val="85000"/>
              </a:schemeClr>
            </a:solidFill>
            <a:extLst/>
          </p:spPr>
        </p:pic>
      </p:grpSp>
      <p:sp>
        <p:nvSpPr>
          <p:cNvPr id="3" name="Rechthoek 2"/>
          <p:cNvSpPr/>
          <p:nvPr/>
        </p:nvSpPr>
        <p:spPr bwMode="auto">
          <a:xfrm>
            <a:off x="4943200" y="1028700"/>
            <a:ext cx="2085975" cy="135808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2" name="Rechthoek 51"/>
          <p:cNvSpPr/>
          <p:nvPr/>
        </p:nvSpPr>
        <p:spPr bwMode="auto">
          <a:xfrm>
            <a:off x="7029175" y="4380168"/>
            <a:ext cx="2114825" cy="19701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758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SPEC RG Cloud Elasticity </a:t>
            </a:r>
            <a:r>
              <a:rPr lang="en-US" dirty="0" smtClean="0"/>
              <a:t>Metrics 2/2</a:t>
            </a:r>
            <a:endParaRPr lang="nl-NL"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a:rPr>
                          <m:t>𝐶</m:t>
                        </m:r>
                      </m:e>
                    </m:acc>
                  </m:oMath>
                </a14:m>
                <a:r>
                  <a:rPr lang="en-US" dirty="0"/>
                  <a:t> = Charged CPU hours (VMs</a:t>
                </a:r>
                <a:r>
                  <a:rPr lang="en-US" dirty="0" smtClean="0"/>
                  <a:t>)</a:t>
                </a:r>
              </a:p>
              <a:p>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a:rPr>
                          <m:t>𝑉</m:t>
                        </m:r>
                      </m:e>
                    </m:acc>
                  </m:oMath>
                </a14:m>
                <a:r>
                  <a:rPr lang="en-US" dirty="0"/>
                  <a:t> = Average number of resources = </a:t>
                </a:r>
                <a14:m>
                  <m:oMath xmlns:m="http://schemas.openxmlformats.org/officeDocument/2006/math">
                    <m:r>
                      <a:rPr lang="en-US">
                        <a:latin typeface="Cambria Math"/>
                      </a:rPr>
                      <m:t> </m:t>
                    </m:r>
                    <m:f>
                      <m:fPr>
                        <m:ctrlPr>
                          <a:rPr lang="en-US" i="1">
                            <a:latin typeface="Cambria Math" panose="02040503050406030204" pitchFamily="18" charset="0"/>
                          </a:rPr>
                        </m:ctrlPr>
                      </m:fPr>
                      <m:num>
                        <m:r>
                          <a:rPr lang="en-US" i="1">
                            <a:latin typeface="Cambria Math"/>
                          </a:rPr>
                          <m:t>1</m:t>
                        </m:r>
                      </m:num>
                      <m:den>
                        <m:r>
                          <a:rPr lang="en-US" i="1">
                            <a:latin typeface="Cambria Math"/>
                          </a:rPr>
                          <m:t>𝑇</m:t>
                        </m:r>
                      </m:den>
                    </m:f>
                    <m:r>
                      <a:rPr lang="en-US" i="1">
                        <a:latin typeface="Cambria Math"/>
                      </a:rPr>
                      <m:t> </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𝑇</m:t>
                        </m:r>
                      </m:sup>
                      <m:e>
                        <m:sSub>
                          <m:sSubPr>
                            <m:ctrlPr>
                              <a:rPr lang="en-US" i="1">
                                <a:latin typeface="Cambria Math" panose="02040503050406030204" pitchFamily="18" charset="0"/>
                              </a:rPr>
                            </m:ctrlPr>
                          </m:sSubPr>
                          <m:e>
                            <m:r>
                              <a:rPr lang="en-US" i="1">
                                <a:latin typeface="Cambria Math"/>
                              </a:rPr>
                              <m:t>𝑠</m:t>
                            </m:r>
                          </m:e>
                          <m:sub>
                            <m:r>
                              <a:rPr lang="en-US" i="1">
                                <a:latin typeface="Cambria Math"/>
                              </a:rPr>
                              <m:t>𝑡</m:t>
                            </m:r>
                          </m:sub>
                        </m:sSub>
                        <m:r>
                          <a:rPr lang="en-US" i="1">
                            <a:latin typeface="Cambria Math"/>
                          </a:rPr>
                          <m:t> </m:t>
                        </m:r>
                      </m:e>
                    </m:nary>
                  </m:oMath>
                </a14:m>
                <a:endParaRPr lang="en-US" dirty="0" smtClean="0"/>
              </a:p>
              <a:p>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a:rPr>
                          <m:t>h</m:t>
                        </m:r>
                      </m:e>
                    </m:acc>
                  </m:oMath>
                </a14:m>
                <a:r>
                  <a:rPr lang="en-US" dirty="0"/>
                  <a:t> = Effective used CPU </a:t>
                </a:r>
                <a:r>
                  <a:rPr lang="en-US" dirty="0" smtClean="0"/>
                  <a:t>hours</a:t>
                </a:r>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a:rPr>
                          <m:t>𝑀</m:t>
                        </m:r>
                      </m:e>
                      <m:sub>
                        <m:r>
                          <a:rPr lang="en-US" i="1">
                            <a:latin typeface="Cambria Math"/>
                          </a:rPr>
                          <m:t>𝑢</m:t>
                        </m:r>
                      </m:sub>
                    </m:sSub>
                  </m:oMath>
                </a14:m>
                <a:r>
                  <a:rPr lang="en-US" dirty="0"/>
                  <a:t> = Average idle resources = (</a:t>
                </a: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𝑇</m:t>
                        </m:r>
                        <m:r>
                          <a:rPr lang="en-US" i="1">
                            <a:latin typeface="Cambria Math"/>
                          </a:rPr>
                          <m:t> ∗</m:t>
                        </m:r>
                        <m:r>
                          <a:rPr lang="en-US" i="1">
                            <a:latin typeface="Cambria Math"/>
                          </a:rPr>
                          <m:t>𝑅</m:t>
                        </m:r>
                      </m:den>
                    </m:f>
                    <m:r>
                      <a:rPr lang="en-US" i="1">
                        <a:latin typeface="Cambria Math"/>
                      </a:rPr>
                      <m:t>) </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𝑇</m:t>
                        </m:r>
                      </m:sup>
                      <m:e>
                        <m:sSub>
                          <m:sSubPr>
                            <m:ctrlPr>
                              <a:rPr lang="en-US" i="1">
                                <a:latin typeface="Cambria Math" panose="02040503050406030204" pitchFamily="18" charset="0"/>
                              </a:rPr>
                            </m:ctrlPr>
                          </m:sSubPr>
                          <m:e>
                            <m:r>
                              <a:rPr lang="en-US" i="1">
                                <a:latin typeface="Cambria Math"/>
                              </a:rPr>
                              <m:t>𝑢</m:t>
                            </m:r>
                          </m:e>
                          <m:sub>
                            <m:r>
                              <a:rPr lang="en-US" i="1">
                                <a:latin typeface="Cambria Math"/>
                              </a:rPr>
                              <m:t>𝑡</m:t>
                            </m:r>
                          </m:sub>
                        </m:sSub>
                      </m:e>
                    </m:nary>
                  </m:oMath>
                </a14:m>
                <a:endParaRPr lang="nl-NL" dirty="0" smtClean="0"/>
              </a:p>
              <a:p>
                <a:pPr lvl="1"/>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𝑢</m:t>
                        </m:r>
                      </m:e>
                      <m:sub>
                        <m:r>
                          <a:rPr lang="nl-NL" b="0" i="1" smtClean="0">
                            <a:latin typeface="Cambria Math" panose="02040503050406030204" pitchFamily="18" charset="0"/>
                          </a:rPr>
                          <m:t>𝑡</m:t>
                        </m:r>
                      </m:sub>
                    </m:sSub>
                  </m:oMath>
                </a14:m>
                <a:r>
                  <a:rPr lang="nl-NL" dirty="0" smtClean="0"/>
                  <a:t> = amount of idle resources at timestamp t</a:t>
                </a:r>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a:stretch>
                  <a:fillRect l="-1747" t="-1820"/>
                </a:stretch>
              </a:blipFill>
            </p:spPr>
            <p:txBody>
              <a:bodyPr/>
              <a:lstStyle/>
              <a:p>
                <a:r>
                  <a:rPr lang="nl-NL">
                    <a:noFill/>
                  </a:rPr>
                  <a:t> </a:t>
                </a:r>
              </a:p>
            </p:txBody>
          </p:sp>
        </mc:Fallback>
      </mc:AlternateContent>
    </p:spTree>
    <p:extLst>
      <p:ext uri="{BB962C8B-B14F-4D97-AF65-F5344CB8AC3E}">
        <p14:creationId xmlns:p14="http://schemas.microsoft.com/office/powerpoint/2010/main" val="3132577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our work differs</a:t>
            </a:r>
            <a:endParaRPr lang="en-US" dirty="0"/>
          </a:p>
        </p:txBody>
      </p:sp>
      <p:sp>
        <p:nvSpPr>
          <p:cNvPr id="3" name="Content Placeholder 2"/>
          <p:cNvSpPr>
            <a:spLocks noGrp="1"/>
          </p:cNvSpPr>
          <p:nvPr>
            <p:ph idx="1"/>
          </p:nvPr>
        </p:nvSpPr>
        <p:spPr/>
        <p:txBody>
          <a:bodyPr/>
          <a:lstStyle/>
          <a:p>
            <a:r>
              <a:rPr lang="en-US" dirty="0" err="1" smtClean="0"/>
              <a:t>Lesch</a:t>
            </a:r>
            <a:r>
              <a:rPr lang="en-US" dirty="0" smtClean="0"/>
              <a:t> et al. “FOX</a:t>
            </a:r>
            <a:r>
              <a:rPr lang="en-US" dirty="0"/>
              <a:t>: Cost-Awareness for Autonomic </a:t>
            </a:r>
            <a:r>
              <a:rPr lang="en-US" dirty="0" smtClean="0"/>
              <a:t>Resource Management </a:t>
            </a:r>
            <a:r>
              <a:rPr lang="en-US" dirty="0"/>
              <a:t>in Public </a:t>
            </a:r>
            <a:r>
              <a:rPr lang="en-US" dirty="0" smtClean="0"/>
              <a:t>Clouds” (ICPE 2018)</a:t>
            </a:r>
          </a:p>
          <a:p>
            <a:pPr lvl="1"/>
            <a:r>
              <a:rPr lang="en-US" dirty="0" smtClean="0"/>
              <a:t>Uses 3/7 </a:t>
            </a:r>
            <a:r>
              <a:rPr lang="en-US" dirty="0" err="1" smtClean="0"/>
              <a:t>autoscalers</a:t>
            </a:r>
            <a:r>
              <a:rPr lang="en-US" dirty="0" smtClean="0"/>
              <a:t> (React, </a:t>
            </a:r>
            <a:r>
              <a:rPr lang="en-US" dirty="0" err="1" smtClean="0"/>
              <a:t>Reg</a:t>
            </a:r>
            <a:r>
              <a:rPr lang="en-US" dirty="0" smtClean="0"/>
              <a:t>, and Adapt)</a:t>
            </a:r>
          </a:p>
          <a:p>
            <a:pPr lvl="1"/>
            <a:r>
              <a:rPr lang="en-US" dirty="0" smtClean="0"/>
              <a:t>Focuses on reducing cost and SLO-violations using introduced middleware</a:t>
            </a:r>
          </a:p>
          <a:p>
            <a:endParaRPr lang="en-US" dirty="0" smtClean="0"/>
          </a:p>
          <a:p>
            <a:r>
              <a:rPr lang="en-US" dirty="0" smtClean="0"/>
              <a:t>Rapid </a:t>
            </a:r>
            <a:r>
              <a:rPr lang="en-US" dirty="0"/>
              <a:t>Testing of IaaS Resource Management Algorithms via Cloud Middleware </a:t>
            </a:r>
            <a:r>
              <a:rPr lang="en-US" dirty="0" smtClean="0"/>
              <a:t>Simulation (ICPE 2018)</a:t>
            </a:r>
          </a:p>
          <a:p>
            <a:pPr lvl="1"/>
            <a:r>
              <a:rPr lang="en-US" dirty="0" smtClean="0"/>
              <a:t>Uses 2/7 </a:t>
            </a:r>
            <a:r>
              <a:rPr lang="en-US" dirty="0" err="1" smtClean="0"/>
              <a:t>autoscalers</a:t>
            </a:r>
            <a:r>
              <a:rPr lang="en-US" dirty="0" smtClean="0"/>
              <a:t> (React and </a:t>
            </a:r>
            <a:r>
              <a:rPr lang="en-US" dirty="0" err="1" smtClean="0"/>
              <a:t>Reg</a:t>
            </a:r>
            <a:r>
              <a:rPr lang="en-US" dirty="0" smtClean="0"/>
              <a:t>)</a:t>
            </a:r>
          </a:p>
          <a:p>
            <a:pPr lvl="1"/>
            <a:r>
              <a:rPr lang="en-US" dirty="0" smtClean="0"/>
              <a:t>Focuses on constructing simulation models at runtime</a:t>
            </a:r>
          </a:p>
          <a:p>
            <a:pPr lvl="1"/>
            <a:r>
              <a:rPr lang="en-US" dirty="0" smtClean="0"/>
              <a:t>Uses synthetic workloads</a:t>
            </a:r>
          </a:p>
          <a:p>
            <a:pPr lvl="1"/>
            <a:endParaRPr lang="en-US" dirty="0"/>
          </a:p>
          <a:p>
            <a:r>
              <a:rPr lang="en-US" dirty="0" err="1" smtClean="0"/>
              <a:t>Ilyushkin</a:t>
            </a:r>
            <a:r>
              <a:rPr lang="en-US" dirty="0" smtClean="0"/>
              <a:t> et al. “An </a:t>
            </a:r>
            <a:r>
              <a:rPr lang="en-US" dirty="0"/>
              <a:t>Experimental Performance Evaluation ofAutoscalers for Complex </a:t>
            </a:r>
            <a:r>
              <a:rPr lang="en-US" dirty="0" smtClean="0"/>
              <a:t>Workflows” (TOMPECS 2017)</a:t>
            </a:r>
          </a:p>
          <a:p>
            <a:pPr lvl="1"/>
            <a:r>
              <a:rPr lang="en-US" dirty="0" smtClean="0"/>
              <a:t>Uses 7/7 autoscalers</a:t>
            </a:r>
          </a:p>
          <a:p>
            <a:pPr lvl="1"/>
            <a:r>
              <a:rPr lang="en-US" dirty="0" smtClean="0"/>
              <a:t>Uses two synthetic workloads</a:t>
            </a:r>
          </a:p>
          <a:p>
            <a:pPr lvl="1"/>
            <a:r>
              <a:rPr lang="en-US" dirty="0" smtClean="0"/>
              <a:t>Focuses on introduced elasticity metrics</a:t>
            </a:r>
          </a:p>
          <a:p>
            <a:pPr lvl="1"/>
            <a:endParaRPr lang="en-US" dirty="0"/>
          </a:p>
        </p:txBody>
      </p:sp>
    </p:spTree>
    <p:extLst>
      <p:ext uri="{BB962C8B-B14F-4D97-AF65-F5344CB8AC3E}">
        <p14:creationId xmlns:p14="http://schemas.microsoft.com/office/powerpoint/2010/main" val="3656363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2088" y="44450"/>
            <a:ext cx="8759825" cy="895350"/>
          </a:xfrm>
        </p:spPr>
        <p:txBody>
          <a:bodyPr/>
          <a:lstStyle/>
          <a:p>
            <a:r>
              <a:rPr lang="en-US" altLang="en-US" dirty="0" smtClean="0"/>
              <a:t>The seven </a:t>
            </a:r>
            <a:r>
              <a:rPr lang="en-US" altLang="en-US" dirty="0" err="1" smtClean="0"/>
              <a:t>autoscalers</a:t>
            </a:r>
            <a:r>
              <a:rPr lang="en-US" altLang="en-US" dirty="0" smtClean="0"/>
              <a:t> (in a nutshell)</a:t>
            </a:r>
          </a:p>
        </p:txBody>
      </p:sp>
      <p:sp>
        <p:nvSpPr>
          <p:cNvPr id="6147" name="Content Placeholder 2"/>
          <p:cNvSpPr>
            <a:spLocks noGrp="1"/>
          </p:cNvSpPr>
          <p:nvPr>
            <p:ph idx="1"/>
          </p:nvPr>
        </p:nvSpPr>
        <p:spPr>
          <a:xfrm>
            <a:off x="200025" y="1200150"/>
            <a:ext cx="8726488" cy="5026025"/>
          </a:xfrm>
        </p:spPr>
        <p:txBody>
          <a:bodyPr/>
          <a:lstStyle/>
          <a:p>
            <a:r>
              <a:rPr lang="en-US" altLang="en-US" dirty="0" err="1" smtClean="0"/>
              <a:t>Reg</a:t>
            </a:r>
            <a:endParaRPr lang="en-US" altLang="en-US" dirty="0" smtClean="0"/>
          </a:p>
          <a:p>
            <a:pPr lvl="1"/>
            <a:r>
              <a:rPr lang="en-US" altLang="en-US" dirty="0" smtClean="0"/>
              <a:t>Employs a predictive component using second-order regression</a:t>
            </a:r>
          </a:p>
          <a:p>
            <a:r>
              <a:rPr lang="en-US" altLang="en-US" dirty="0" smtClean="0"/>
              <a:t>Adapt</a:t>
            </a:r>
          </a:p>
          <a:p>
            <a:pPr lvl="1"/>
            <a:r>
              <a:rPr lang="en-US" altLang="en-US" dirty="0" smtClean="0"/>
              <a:t>Predicts workload based on the slope of the curve of monitored load</a:t>
            </a:r>
          </a:p>
          <a:p>
            <a:r>
              <a:rPr lang="en-US" altLang="en-US" dirty="0" err="1" smtClean="0"/>
              <a:t>Hist</a:t>
            </a:r>
            <a:endParaRPr lang="en-US" altLang="en-US" dirty="0" smtClean="0"/>
          </a:p>
          <a:p>
            <a:pPr lvl="1"/>
            <a:r>
              <a:rPr lang="en-US" altLang="en-US" dirty="0" smtClean="0"/>
              <a:t>Predicts workload based on an hour-based histogram of past load</a:t>
            </a:r>
          </a:p>
          <a:p>
            <a:r>
              <a:rPr lang="en-US" altLang="en-US" dirty="0" smtClean="0"/>
              <a:t>React</a:t>
            </a:r>
          </a:p>
          <a:p>
            <a:pPr lvl="1"/>
            <a:r>
              <a:rPr lang="en-US" altLang="en-US" dirty="0" smtClean="0"/>
              <a:t>Scales resources when a certain threshold has been reached</a:t>
            </a:r>
          </a:p>
          <a:p>
            <a:r>
              <a:rPr lang="en-US" altLang="en-US" dirty="0" err="1" smtClean="0"/>
              <a:t>ConPaaS</a:t>
            </a:r>
            <a:endParaRPr lang="en-US" altLang="en-US" dirty="0" smtClean="0"/>
          </a:p>
          <a:p>
            <a:pPr lvl="1"/>
            <a:r>
              <a:rPr lang="en-US" altLang="en-US" dirty="0" smtClean="0"/>
              <a:t>Scales resource based on past observed throughput. Uses several time series analysis techniques such as Linear Regression</a:t>
            </a:r>
          </a:p>
          <a:p>
            <a:r>
              <a:rPr lang="en-US" altLang="en-US" dirty="0" smtClean="0"/>
              <a:t>Token</a:t>
            </a:r>
          </a:p>
          <a:p>
            <a:pPr lvl="1"/>
            <a:r>
              <a:rPr lang="en-US" altLang="en-US" dirty="0" smtClean="0"/>
              <a:t>Estimates the level of parallelism and allocates resources based on this number</a:t>
            </a:r>
          </a:p>
          <a:p>
            <a:r>
              <a:rPr lang="en-US" altLang="en-US" dirty="0" smtClean="0"/>
              <a:t>Plan</a:t>
            </a:r>
          </a:p>
          <a:p>
            <a:pPr lvl="1"/>
            <a:r>
              <a:rPr lang="en-US" altLang="en-US" dirty="0" smtClean="0"/>
              <a:t>Constructs partial execution plans for running and eligible jobs by exploiting workflow structure and estimating task runtimes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Cloud popularity and </a:t>
            </a:r>
            <a:r>
              <a:rPr lang="en-US" dirty="0"/>
              <a:t>usage </a:t>
            </a:r>
            <a:r>
              <a:rPr lang="en-US" dirty="0" smtClean="0"/>
              <a:t>at all-time high</a:t>
            </a:r>
            <a:endParaRPr lang="en-US" dirty="0"/>
          </a:p>
        </p:txBody>
      </p:sp>
      <p:sp>
        <p:nvSpPr>
          <p:cNvPr id="8" name="Content Placeholder 7"/>
          <p:cNvSpPr>
            <a:spLocks noGrp="1"/>
          </p:cNvSpPr>
          <p:nvPr>
            <p:ph idx="1"/>
          </p:nvPr>
        </p:nvSpPr>
        <p:spPr/>
        <p:txBody>
          <a:bodyPr/>
          <a:lstStyle/>
          <a:p>
            <a:r>
              <a:rPr lang="en-US" dirty="0" smtClean="0"/>
              <a:t>Surveys</a:t>
            </a:r>
            <a:r>
              <a:rPr lang="en-US" dirty="0"/>
              <a:t>: </a:t>
            </a:r>
            <a:r>
              <a:rPr lang="en-US" dirty="0">
                <a:solidFill>
                  <a:srgbClr val="FF9900"/>
                </a:solidFill>
              </a:rPr>
              <a:t>86%</a:t>
            </a:r>
            <a:r>
              <a:rPr lang="en-US" dirty="0"/>
              <a:t> </a:t>
            </a:r>
            <a:r>
              <a:rPr lang="en-US" dirty="0">
                <a:solidFill>
                  <a:srgbClr val="FF9900"/>
                </a:solidFill>
              </a:rPr>
              <a:t>of companies use &gt;1 cloud </a:t>
            </a:r>
            <a:r>
              <a:rPr lang="en-US" dirty="0" smtClean="0">
                <a:solidFill>
                  <a:srgbClr val="FF9900"/>
                </a:solidFill>
              </a:rPr>
              <a:t>service</a:t>
            </a:r>
            <a:r>
              <a:rPr lang="en-US" dirty="0" smtClean="0"/>
              <a:t>,</a:t>
            </a:r>
            <a:r>
              <a:rPr lang="en-US" dirty="0" smtClean="0">
                <a:solidFill>
                  <a:srgbClr val="FF9900"/>
                </a:solidFill>
              </a:rPr>
              <a:t> </a:t>
            </a:r>
            <a:r>
              <a:rPr lang="en-US" dirty="0" smtClean="0">
                <a:solidFill>
                  <a:srgbClr val="0089D0"/>
                </a:solidFill>
              </a:rPr>
              <a:t>&gt;$</a:t>
            </a:r>
            <a:r>
              <a:rPr lang="en-US" dirty="0">
                <a:solidFill>
                  <a:srgbClr val="0089D0"/>
                </a:solidFill>
              </a:rPr>
              <a:t>200B market by </a:t>
            </a:r>
            <a:r>
              <a:rPr lang="en-US" dirty="0" smtClean="0">
                <a:solidFill>
                  <a:srgbClr val="0089D0"/>
                </a:solidFill>
              </a:rPr>
              <a:t>2020</a:t>
            </a:r>
            <a:r>
              <a:rPr lang="en-US" dirty="0" smtClean="0"/>
              <a:t/>
            </a:r>
            <a:br>
              <a:rPr lang="en-US" dirty="0" smtClean="0"/>
            </a:br>
            <a:endParaRPr lang="en-US" dirty="0" smtClean="0"/>
          </a:p>
          <a:p>
            <a:r>
              <a:rPr lang="en-US" dirty="0" smtClean="0"/>
              <a:t>Effcient resource </a:t>
            </a:r>
            <a:r>
              <a:rPr lang="en-US" dirty="0" smtClean="0"/>
              <a:t>utilization increasingly important</a:t>
            </a:r>
          </a:p>
          <a:p>
            <a:pPr lvl="1"/>
            <a:r>
              <a:rPr lang="en-US" dirty="0"/>
              <a:t>Reduce costs for client &amp; </a:t>
            </a:r>
            <a:r>
              <a:rPr lang="en-US" dirty="0" smtClean="0"/>
              <a:t>provider</a:t>
            </a:r>
          </a:p>
          <a:p>
            <a:pPr lvl="1"/>
            <a:r>
              <a:rPr lang="en-US" dirty="0" smtClean="0"/>
              <a:t>Competitive position for companies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7" r="3187" b="6667"/>
          <a:stretch/>
        </p:blipFill>
        <p:spPr bwMode="auto">
          <a:xfrm>
            <a:off x="4102365" y="3325091"/>
            <a:ext cx="4878363" cy="301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56498" y="6499592"/>
            <a:ext cx="6563651" cy="215444"/>
          </a:xfrm>
          <a:prstGeom prst="rect">
            <a:avLst/>
          </a:prstGeom>
          <a:noFill/>
        </p:spPr>
        <p:txBody>
          <a:bodyPr wrap="square" rtlCol="0">
            <a:spAutoFit/>
          </a:bodyPr>
          <a:lstStyle/>
          <a:p>
            <a:pPr algn="l"/>
            <a:r>
              <a:rPr lang="en-US" sz="800" dirty="0" smtClean="0"/>
              <a:t>Source: http</a:t>
            </a:r>
            <a:r>
              <a:rPr lang="en-US" sz="800" dirty="0"/>
              <a:t>://business.nasdaq.com/marketinsite/2017/Cloud-Computing-Industry-Report-and-Investment-Case.html</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02" y="2945220"/>
            <a:ext cx="3283934" cy="339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4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22085" y="3640386"/>
            <a:ext cx="3224446" cy="1946425"/>
            <a:chOff x="2602821" y="3640386"/>
            <a:chExt cx="3224446" cy="1946425"/>
          </a:xfrm>
        </p:grpSpPr>
        <p:pic>
          <p:nvPicPr>
            <p:cNvPr id="3076" name="Picture 2" descr="C:\Users\Laurens\Downloads\example_d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822" y="3811308"/>
              <a:ext cx="3224445" cy="177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602821" y="3640386"/>
              <a:ext cx="1102403" cy="17505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925" y="1471858"/>
            <a:ext cx="2841753" cy="4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Title 3"/>
          <p:cNvSpPr>
            <a:spLocks noGrp="1"/>
          </p:cNvSpPr>
          <p:nvPr>
            <p:ph type="title"/>
          </p:nvPr>
        </p:nvSpPr>
        <p:spPr>
          <a:xfrm>
            <a:off x="192088" y="44450"/>
            <a:ext cx="8759825" cy="895350"/>
          </a:xfrm>
        </p:spPr>
        <p:txBody>
          <a:bodyPr/>
          <a:lstStyle/>
          <a:p>
            <a:r>
              <a:rPr lang="en-US" altLang="en-US" dirty="0" smtClean="0"/>
              <a:t>Workflow execution is popular</a:t>
            </a:r>
          </a:p>
        </p:txBody>
      </p:sp>
      <p:sp>
        <p:nvSpPr>
          <p:cNvPr id="3075" name="Content Placeholder 4"/>
          <p:cNvSpPr>
            <a:spLocks noGrp="1"/>
          </p:cNvSpPr>
          <p:nvPr>
            <p:ph idx="1"/>
          </p:nvPr>
        </p:nvSpPr>
        <p:spPr>
          <a:xfrm>
            <a:off x="200025" y="1200150"/>
            <a:ext cx="8726488" cy="5026025"/>
          </a:xfrm>
        </p:spPr>
        <p:txBody>
          <a:bodyPr/>
          <a:lstStyle/>
          <a:p>
            <a:r>
              <a:rPr lang="en-US" altLang="en-US" dirty="0" smtClean="0"/>
              <a:t>Workflows = set of tasks with precedence constraints</a:t>
            </a:r>
          </a:p>
          <a:p>
            <a:pPr lvl="1"/>
            <a:r>
              <a:rPr lang="en-US" altLang="en-US" dirty="0" smtClean="0"/>
              <a:t>Usually represented as a Directed Acyclic Graph (DAG)</a:t>
            </a:r>
          </a:p>
          <a:p>
            <a:pPr lvl="1"/>
            <a:r>
              <a:rPr lang="en-US" altLang="en-US" dirty="0" smtClean="0"/>
              <a:t>Used to model applications in many domains</a:t>
            </a:r>
            <a:br>
              <a:rPr lang="en-US" altLang="en-US" dirty="0" smtClean="0"/>
            </a:br>
            <a:endParaRPr lang="en-US" altLang="en-US" dirty="0" smtClean="0"/>
          </a:p>
          <a:p>
            <a:r>
              <a:rPr lang="en-US" dirty="0" smtClean="0"/>
              <a:t>Today: thousands </a:t>
            </a:r>
            <a:r>
              <a:rPr lang="en-US" dirty="0"/>
              <a:t>of </a:t>
            </a:r>
            <a:r>
              <a:rPr lang="en-US" dirty="0" smtClean="0"/>
              <a:t>applications in use</a:t>
            </a:r>
            <a:endParaRPr lang="en-US" dirty="0"/>
          </a:p>
        </p:txBody>
      </p:sp>
      <p:pic>
        <p:nvPicPr>
          <p:cNvPr id="6" name="Picture 6"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6131" y="2994949"/>
            <a:ext cx="3123087" cy="290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6399" y="3651813"/>
            <a:ext cx="1190728" cy="224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6200000">
            <a:off x="2235982" y="4153509"/>
            <a:ext cx="409903" cy="6621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16" descr="https://blast.ncbi.nlm.nih.gov/images/protein-blast-co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820" y="3282829"/>
            <a:ext cx="1399469" cy="715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Afbeeldingsresultaat voor epigenomic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819" y="4283841"/>
            <a:ext cx="1800265" cy="463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fbeeldingsresultaat voor montage astronomy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820" y="5142489"/>
            <a:ext cx="1183105" cy="888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112" t="10076" r="53615" b="11646"/>
          <a:stretch/>
        </p:blipFill>
        <p:spPr bwMode="auto">
          <a:xfrm>
            <a:off x="1678266" y="5079005"/>
            <a:ext cx="863181" cy="10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srcRect l="1220" t="4172" r="1499" b="4417"/>
          <a:stretch/>
        </p:blipFill>
        <p:spPr>
          <a:xfrm>
            <a:off x="4157400" y="3826289"/>
            <a:ext cx="4946650" cy="1549401"/>
          </a:xfrm>
          <a:prstGeom prst="rect">
            <a:avLst/>
          </a:prstGeom>
        </p:spPr>
      </p:pic>
      <p:sp>
        <p:nvSpPr>
          <p:cNvPr id="2" name="Title 1"/>
          <p:cNvSpPr>
            <a:spLocks noGrp="1"/>
          </p:cNvSpPr>
          <p:nvPr>
            <p:ph type="title"/>
          </p:nvPr>
        </p:nvSpPr>
        <p:spPr/>
        <p:txBody>
          <a:bodyPr/>
          <a:lstStyle/>
          <a:p>
            <a:r>
              <a:rPr lang="en-US" dirty="0" smtClean="0"/>
              <a:t>Executing workloads of workflows in the cloud</a:t>
            </a:r>
            <a:endParaRPr lang="en-US" dirty="0"/>
          </a:p>
        </p:txBody>
      </p:sp>
      <p:sp>
        <p:nvSpPr>
          <p:cNvPr id="3" name="Content Placeholder 2"/>
          <p:cNvSpPr>
            <a:spLocks noGrp="1"/>
          </p:cNvSpPr>
          <p:nvPr>
            <p:ph idx="1"/>
          </p:nvPr>
        </p:nvSpPr>
        <p:spPr>
          <a:xfrm>
            <a:off x="200298" y="1200647"/>
            <a:ext cx="4324078" cy="628153"/>
          </a:xfrm>
        </p:spPr>
        <p:txBody>
          <a:bodyPr/>
          <a:lstStyle/>
          <a:p>
            <a:pPr marL="457200" indent="-457200">
              <a:buFont typeface="+mj-lt"/>
              <a:buAutoNum type="arabicPeriod"/>
            </a:pPr>
            <a:r>
              <a:rPr lang="en-US" dirty="0"/>
              <a:t>Workflows are submitted to the cloud, executed in </a:t>
            </a:r>
            <a:r>
              <a:rPr lang="en-US" dirty="0" smtClean="0"/>
              <a:t>datacenters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47" y="1956204"/>
            <a:ext cx="3773773" cy="177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www.google.co.uk/about/datacenters/images/2012-transparency.jpg"/>
          <p:cNvPicPr>
            <a:picLocks noChangeAspect="1" noChangeArrowheads="1"/>
          </p:cNvPicPr>
          <p:nvPr/>
        </p:nvPicPr>
        <p:blipFill rotWithShape="1">
          <a:blip r:embed="rId5">
            <a:extLst>
              <a:ext uri="{28A0092B-C50C-407E-A947-70E740481C1C}">
                <a14:useLocalDpi xmlns:a14="http://schemas.microsoft.com/office/drawing/2010/main" val="0"/>
              </a:ext>
            </a:extLst>
          </a:blip>
          <a:srcRect r="20966"/>
          <a:stretch/>
        </p:blipFill>
        <p:spPr bwMode="auto">
          <a:xfrm flipH="1">
            <a:off x="424168" y="3902487"/>
            <a:ext cx="3652280" cy="2382765"/>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rot="5400000">
            <a:off x="2074768" y="3529591"/>
            <a:ext cx="351080" cy="2423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4524375" y="1219768"/>
            <a:ext cx="4512547" cy="222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457200" indent="-457200">
              <a:buFont typeface="+mj-lt"/>
              <a:buAutoNum type="arabicPeriod" startAt="2"/>
            </a:pPr>
            <a:r>
              <a:rPr lang="en-US" kern="0" dirty="0" smtClean="0"/>
              <a:t>Workflow resource demand changes over time due to their complex structures</a:t>
            </a:r>
          </a:p>
          <a:p>
            <a:pPr marL="457200" indent="-457200">
              <a:buFont typeface="+mj-lt"/>
              <a:buAutoNum type="arabicPeriod" startAt="2"/>
            </a:pPr>
            <a:endParaRPr lang="en-US" kern="0" dirty="0"/>
          </a:p>
          <a:p>
            <a:pPr marL="0" indent="0">
              <a:buNone/>
            </a:pPr>
            <a:r>
              <a:rPr lang="en-US" kern="0" dirty="0" smtClean="0">
                <a:solidFill>
                  <a:srgbClr val="C00000"/>
                </a:solidFill>
              </a:rPr>
              <a:t>Non-trivial to estimate incoming tasks and allocate enough resources</a:t>
            </a:r>
          </a:p>
          <a:p>
            <a:pPr marL="457200" indent="-457200">
              <a:buFont typeface="+mj-lt"/>
              <a:buAutoNum type="arabicPeriod" startAt="2"/>
            </a:pPr>
            <a:endParaRPr lang="en-US" kern="0" dirty="0"/>
          </a:p>
        </p:txBody>
      </p:sp>
      <p:sp>
        <p:nvSpPr>
          <p:cNvPr id="11" name="Right Arrow 10"/>
          <p:cNvSpPr/>
          <p:nvPr/>
        </p:nvSpPr>
        <p:spPr>
          <a:xfrm rot="2491304">
            <a:off x="4095263" y="3529592"/>
            <a:ext cx="351080" cy="2423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explain box2"/>
          <p:cNvSpPr/>
          <p:nvPr/>
        </p:nvSpPr>
        <p:spPr bwMode="auto">
          <a:xfrm>
            <a:off x="4809175" y="5548222"/>
            <a:ext cx="3328987" cy="491022"/>
          </a:xfrm>
          <a:prstGeom prst="wedgeRectCallout">
            <a:avLst>
              <a:gd name="adj1" fmla="val -21575"/>
              <a:gd name="adj2" fmla="val -103235"/>
            </a:avLst>
          </a:prstGeom>
          <a:solidFill>
            <a:schemeClr val="bg1"/>
          </a:solidFill>
          <a:ln w="38100" cap="flat" cmpd="sng" algn="ctr">
            <a:solidFill>
              <a:srgbClr val="0089D0"/>
            </a:solidFill>
            <a:prstDash val="solid"/>
            <a:round/>
            <a:headEnd type="none" w="med" len="med"/>
            <a:tailEnd type="none" w="med" len="med"/>
          </a:ln>
          <a:effectLst/>
        </p:spPr>
        <p:txBody>
          <a:bodyPr/>
          <a:lstStyle/>
          <a:p>
            <a:pPr eaLnBrk="1" hangingPunct="1"/>
            <a:r>
              <a:rPr lang="en-US" altLang="en-US" dirty="0" smtClean="0"/>
              <a:t>Workload of workflows</a:t>
            </a:r>
            <a:endParaRPr lang="en-US" altLang="en-US" dirty="0"/>
          </a:p>
        </p:txBody>
      </p:sp>
      <p:sp>
        <p:nvSpPr>
          <p:cNvPr id="7" name="Rectangle 6" hidden="1"/>
          <p:cNvSpPr/>
          <p:nvPr/>
        </p:nvSpPr>
        <p:spPr>
          <a:xfrm>
            <a:off x="1122721" y="2695300"/>
            <a:ext cx="6984849" cy="1409772"/>
          </a:xfrm>
          <a:prstGeom prst="rect">
            <a:avLst/>
          </a:prstGeom>
          <a:solidFill>
            <a:srgbClr val="0089CF"/>
          </a:solidFill>
          <a:ln>
            <a:solidFill>
              <a:srgbClr val="008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How many resources to acquire and when?</a:t>
            </a:r>
            <a:endParaRPr lang="nl-NL" sz="4400" b="1" dirty="0"/>
          </a:p>
        </p:txBody>
      </p:sp>
    </p:spTree>
    <p:extLst>
      <p:ext uri="{BB962C8B-B14F-4D97-AF65-F5344CB8AC3E}">
        <p14:creationId xmlns:p14="http://schemas.microsoft.com/office/powerpoint/2010/main" val="33816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 for cloud providers</a:t>
            </a:r>
            <a:endParaRPr lang="en-US" dirty="0"/>
          </a:p>
        </p:txBody>
      </p:sp>
      <p:sp>
        <p:nvSpPr>
          <p:cNvPr id="3" name="Content Placeholder 2"/>
          <p:cNvSpPr>
            <a:spLocks noGrp="1"/>
          </p:cNvSpPr>
          <p:nvPr>
            <p:ph idx="1"/>
          </p:nvPr>
        </p:nvSpPr>
        <p:spPr/>
        <p:txBody>
          <a:bodyPr/>
          <a:lstStyle/>
          <a:p>
            <a:r>
              <a:rPr lang="en-US" dirty="0"/>
              <a:t>Minimize </a:t>
            </a:r>
            <a:r>
              <a:rPr lang="en-US" dirty="0" smtClean="0"/>
              <a:t>overprovisioning (allocating too many resources)</a:t>
            </a:r>
          </a:p>
          <a:p>
            <a:pPr lvl="1"/>
            <a:r>
              <a:rPr lang="en-US" b="1" dirty="0" smtClean="0">
                <a:solidFill>
                  <a:srgbClr val="0089D0"/>
                </a:solidFill>
              </a:rPr>
              <a:t>Reduce costs</a:t>
            </a:r>
            <a:r>
              <a:rPr lang="en-US" dirty="0" smtClean="0"/>
              <a:t/>
            </a:r>
            <a:br>
              <a:rPr lang="en-US" dirty="0" smtClean="0"/>
            </a:br>
            <a:endParaRPr lang="en-US" dirty="0"/>
          </a:p>
          <a:p>
            <a:r>
              <a:rPr lang="en-US" dirty="0"/>
              <a:t>Adhere to the Quality-of-Service (</a:t>
            </a:r>
            <a:r>
              <a:rPr lang="en-US" dirty="0" err="1"/>
              <a:t>QoS</a:t>
            </a:r>
            <a:r>
              <a:rPr lang="en-US" dirty="0"/>
              <a:t>) </a:t>
            </a:r>
            <a:r>
              <a:rPr lang="en-US" dirty="0" smtClean="0"/>
              <a:t>requirements of </a:t>
            </a:r>
            <a:r>
              <a:rPr lang="en-US" dirty="0"/>
              <a:t>the </a:t>
            </a:r>
            <a:r>
              <a:rPr lang="en-US" dirty="0" smtClean="0"/>
              <a:t>client</a:t>
            </a:r>
          </a:p>
          <a:p>
            <a:pPr lvl="1"/>
            <a:r>
              <a:rPr lang="en-US" b="1" dirty="0" smtClean="0">
                <a:solidFill>
                  <a:srgbClr val="0089D0"/>
                </a:solidFill>
              </a:rPr>
              <a:t>Minimize </a:t>
            </a:r>
            <a:r>
              <a:rPr lang="en-US" b="1" dirty="0" err="1" smtClean="0">
                <a:solidFill>
                  <a:srgbClr val="0089D0"/>
                </a:solidFill>
              </a:rPr>
              <a:t>underprovisioning</a:t>
            </a:r>
            <a:r>
              <a:rPr lang="en-US" dirty="0" smtClean="0"/>
              <a:t/>
            </a:r>
            <a:br>
              <a:rPr lang="en-US" dirty="0" smtClean="0"/>
            </a:br>
            <a:endParaRPr lang="en-US" dirty="0"/>
          </a:p>
          <a:p>
            <a:r>
              <a:rPr lang="en-US" dirty="0"/>
              <a:t>Automate this process </a:t>
            </a:r>
          </a:p>
          <a:p>
            <a:pPr lvl="1"/>
            <a:r>
              <a:rPr lang="en-US" b="1" dirty="0" smtClean="0">
                <a:solidFill>
                  <a:srgbClr val="0089D0"/>
                </a:solidFill>
              </a:rPr>
              <a:t>Reduce impact of poor user-estimates</a:t>
            </a:r>
            <a:endParaRPr lang="en-US" b="1" dirty="0">
              <a:solidFill>
                <a:srgbClr val="0089D0"/>
              </a:solidFill>
            </a:endParaRPr>
          </a:p>
          <a:p>
            <a:endParaRPr lang="en-US"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00" t="4780" r="20169"/>
          <a:stretch/>
        </p:blipFill>
        <p:spPr bwMode="auto">
          <a:xfrm>
            <a:off x="6072807" y="3382965"/>
            <a:ext cx="2743201" cy="278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02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Autoscaler</a:t>
            </a:r>
            <a:endParaRPr lang="en-US" dirty="0"/>
          </a:p>
        </p:txBody>
      </p:sp>
      <p:sp>
        <p:nvSpPr>
          <p:cNvPr id="3" name="Content Placeholder 2"/>
          <p:cNvSpPr>
            <a:spLocks noGrp="1"/>
          </p:cNvSpPr>
          <p:nvPr>
            <p:ph idx="1"/>
          </p:nvPr>
        </p:nvSpPr>
        <p:spPr/>
        <p:txBody>
          <a:bodyPr/>
          <a:lstStyle/>
          <a:p>
            <a:r>
              <a:rPr lang="en-US" dirty="0"/>
              <a:t>Scale resources on demand</a:t>
            </a:r>
          </a:p>
          <a:p>
            <a:r>
              <a:rPr lang="en-US" dirty="0"/>
              <a:t>Forecast resource demand in the near-future</a:t>
            </a:r>
          </a:p>
          <a:p>
            <a:r>
              <a:rPr lang="en-US" dirty="0"/>
              <a:t>Deal with sudden flash-crowds/peaks</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354" y="2555494"/>
            <a:ext cx="5703316" cy="36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2085" y="6338403"/>
            <a:ext cx="6868631" cy="523220"/>
          </a:xfrm>
          <a:prstGeom prst="rect">
            <a:avLst/>
          </a:prstGeom>
          <a:noFill/>
        </p:spPr>
        <p:txBody>
          <a:bodyPr wrap="square" rtlCol="0">
            <a:spAutoFit/>
          </a:bodyPr>
          <a:lstStyle/>
          <a:p>
            <a:pPr algn="l"/>
            <a:r>
              <a:rPr lang="en-US" sz="1400" dirty="0" smtClean="0"/>
              <a:t>Image source: </a:t>
            </a:r>
            <a:r>
              <a:rPr lang="en-US" sz="1400" dirty="0" err="1" smtClean="0"/>
              <a:t>Ikyushkin</a:t>
            </a:r>
            <a:r>
              <a:rPr lang="en-US" sz="1400" dirty="0" smtClean="0"/>
              <a:t> et al</a:t>
            </a:r>
            <a:r>
              <a:rPr lang="en-US" sz="1400" dirty="0"/>
              <a:t>. “An Experimental Performance Evaluation of </a:t>
            </a:r>
            <a:r>
              <a:rPr lang="en-US" sz="1400" dirty="0" err="1"/>
              <a:t>Autoscaling</a:t>
            </a:r>
            <a:r>
              <a:rPr lang="en-US" sz="1400" dirty="0"/>
              <a:t> Policies for Complex </a:t>
            </a:r>
            <a:r>
              <a:rPr lang="en-US" sz="1400" dirty="0" smtClean="0"/>
              <a:t>Workflows”, ICPE 2017, best paper nomination</a:t>
            </a:r>
            <a:endParaRPr lang="en-US" sz="1400" dirty="0"/>
          </a:p>
        </p:txBody>
      </p:sp>
    </p:spTree>
    <p:extLst>
      <p:ext uri="{BB962C8B-B14F-4D97-AF65-F5344CB8AC3E}">
        <p14:creationId xmlns:p14="http://schemas.microsoft.com/office/powerpoint/2010/main" val="2398951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2088" y="44450"/>
            <a:ext cx="8759825" cy="895350"/>
          </a:xfrm>
        </p:spPr>
        <p:txBody>
          <a:bodyPr/>
          <a:lstStyle/>
          <a:p>
            <a:r>
              <a:rPr lang="en-US" altLang="en-US" dirty="0" err="1" smtClean="0"/>
              <a:t>Autoscaler</a:t>
            </a:r>
            <a:r>
              <a:rPr lang="en-US" altLang="en-US" dirty="0" smtClean="0"/>
              <a:t> operations</a:t>
            </a: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513013"/>
            <a:ext cx="6807200" cy="37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516188"/>
            <a:ext cx="6711950"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01" name="Content Placeholder 2"/>
          <p:cNvSpPr>
            <a:spLocks noGrp="1"/>
          </p:cNvSpPr>
          <p:nvPr>
            <p:ph idx="1"/>
          </p:nvPr>
        </p:nvSpPr>
        <p:spPr>
          <a:xfrm>
            <a:off x="228600" y="1266825"/>
            <a:ext cx="8726488" cy="1411288"/>
          </a:xfrm>
        </p:spPr>
        <p:txBody>
          <a:bodyPr/>
          <a:lstStyle/>
          <a:p>
            <a:pPr marL="457200" indent="-457200">
              <a:buFont typeface="+mj-lt"/>
              <a:buAutoNum type="arabicPeriod"/>
            </a:pPr>
            <a:r>
              <a:rPr lang="en-US" altLang="en-US" dirty="0" smtClean="0"/>
              <a:t>Monitor current </a:t>
            </a:r>
            <a:r>
              <a:rPr lang="en-US" altLang="en-US" dirty="0"/>
              <a:t>workload (</a:t>
            </a:r>
            <a:r>
              <a:rPr lang="en-US" altLang="en-US" dirty="0" smtClean="0"/>
              <a:t>9) and </a:t>
            </a:r>
            <a:r>
              <a:rPr lang="en-US" altLang="en-US" dirty="0"/>
              <a:t>available </a:t>
            </a:r>
            <a:r>
              <a:rPr lang="en-US" altLang="en-US" dirty="0" smtClean="0"/>
              <a:t>resources (10)</a:t>
            </a:r>
          </a:p>
          <a:p>
            <a:pPr marL="457200" indent="-457200">
              <a:buFont typeface="+mj-lt"/>
              <a:buAutoNum type="arabicPeriod"/>
            </a:pPr>
            <a:r>
              <a:rPr lang="en-US" altLang="en-US" dirty="0" smtClean="0"/>
              <a:t>Attempt to predict future utilization (8)</a:t>
            </a:r>
          </a:p>
          <a:p>
            <a:pPr marL="457200" indent="-457200">
              <a:buFont typeface="+mj-lt"/>
              <a:buAutoNum type="arabicPeriod"/>
            </a:pPr>
            <a:r>
              <a:rPr lang="en-US" altLang="en-US" dirty="0" smtClean="0"/>
              <a:t>Scale resources up or down according to prediction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31961</TotalTime>
  <Words>3686</Words>
  <Application>Microsoft Office PowerPoint</Application>
  <PresentationFormat>Diavoorstelling (4:3)</PresentationFormat>
  <Paragraphs>402</Paragraphs>
  <Slides>32</Slides>
  <Notes>23</Notes>
  <HiddenSlides>4</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32</vt:i4>
      </vt:variant>
    </vt:vector>
  </HeadingPairs>
  <TitlesOfParts>
    <vt:vector size="41" baseType="lpstr">
      <vt:lpstr>ＭＳ Ｐゴシック</vt:lpstr>
      <vt:lpstr>ＭＳ Ｐゴシック</vt:lpstr>
      <vt:lpstr>Arial</vt:lpstr>
      <vt:lpstr>Bookman Old Style</vt:lpstr>
      <vt:lpstr>Cambria Math</vt:lpstr>
      <vt:lpstr>Tahoma</vt:lpstr>
      <vt:lpstr>Times</vt:lpstr>
      <vt:lpstr>Wingdings</vt:lpstr>
      <vt:lpstr>text</vt:lpstr>
      <vt:lpstr>A Trace-Based Performance Study of Autoscaling Workloads of Workflows in Datacenters</vt:lpstr>
      <vt:lpstr>@Large Research</vt:lpstr>
      <vt:lpstr>Massivizing Computer Systems</vt:lpstr>
      <vt:lpstr>Cloud popularity and usage at all-time high</vt:lpstr>
      <vt:lpstr>Workflow execution is popular</vt:lpstr>
      <vt:lpstr>Executing workloads of workflows in the cloud</vt:lpstr>
      <vt:lpstr>A problem for cloud providers</vt:lpstr>
      <vt:lpstr>Autoscaler</vt:lpstr>
      <vt:lpstr>Autoscaler operations</vt:lpstr>
      <vt:lpstr>Two dimensional taxonomy, seven state-of-the-art autoscalers</vt:lpstr>
      <vt:lpstr>Experimental outline</vt:lpstr>
      <vt:lpstr>General experimental setup</vt:lpstr>
      <vt:lpstr>Four distinct traces</vt:lpstr>
      <vt:lpstr>Metrics used in this work</vt:lpstr>
      <vt:lpstr>Experiment: different workload domains</vt:lpstr>
      <vt:lpstr>Experimental Setup</vt:lpstr>
      <vt:lpstr>Results: significant differences per domain</vt:lpstr>
      <vt:lpstr>Experiment: bursty workloads</vt:lpstr>
      <vt:lpstr>Results</vt:lpstr>
      <vt:lpstr>Experiment: different allocation policies</vt:lpstr>
      <vt:lpstr>FillWorstFit</vt:lpstr>
      <vt:lpstr>WorstFit</vt:lpstr>
      <vt:lpstr>BestFit</vt:lpstr>
      <vt:lpstr>Results</vt:lpstr>
      <vt:lpstr>Experiment: different resource environments</vt:lpstr>
      <vt:lpstr>Results</vt:lpstr>
      <vt:lpstr>Conclusion and future work</vt:lpstr>
      <vt:lpstr>A Trace-Based Performance Study of Autoscaling Workloads of Workflows in Datacenters</vt:lpstr>
      <vt:lpstr>SPEC RG Cloud Elasticity Metrics 1/2</vt:lpstr>
      <vt:lpstr>SPEC RG Cloud Elasticity Metrics 2/2</vt:lpstr>
      <vt:lpstr>Where our work differs</vt:lpstr>
      <vt:lpstr>The seven autoscalers (in a nutshell)</vt:lpstr>
    </vt:vector>
  </TitlesOfParts>
  <Company>biwilderd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Missie en Visie TU Delft</dc:title>
  <dc:creator>Bianca Wighman</dc:creator>
  <cp:lastModifiedBy>Laurens</cp:lastModifiedBy>
  <cp:revision>1637</cp:revision>
  <cp:lastPrinted>2010-08-18T11:28:56Z</cp:lastPrinted>
  <dcterms:created xsi:type="dcterms:W3CDTF">2011-02-22T09:03:58Z</dcterms:created>
  <dcterms:modified xsi:type="dcterms:W3CDTF">2018-06-17T20:59:46Z</dcterms:modified>
</cp:coreProperties>
</file>