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Jesse Donkervlie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3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Roboto-bold.fntdata"/><Relationship Id="rId16" Type="http://schemas.openxmlformats.org/officeDocument/2006/relationships/slide" Target="slides/slide9.xml"/><Relationship Id="rId38" Type="http://schemas.openxmlformats.org/officeDocument/2006/relationships/font" Target="fonts/Robot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6-17T08:29:09.304">
    <p:pos x="6000" y="0"/>
    <p:text>You don't have to mention Meerkat every time you talk about Opencraft. You can say: Opencraft is an umbrella project that aims to significantly increase the scalability of Minecraft-like services. Today, I will tell you about my contribution to this project: Yardstick. Yardstick is a ...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 Minecraft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Differences between MC and other games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Introduce: example awesomeness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Hint about computation: dynamic pathfinding in Minecraft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Dynamic bounds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Multi-hop conits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Realistic workloads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5 most bought game on Xbox 1. One in three Xbox users have Minecraft.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on Wii switch: docked vs undocked.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Opencraft only _starts_ with these two subprojects.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 Delft" type="titleOnly">
  <p:cSld name="TITLE_ONLY">
    <p:bg>
      <p:bgPr>
        <a:solidFill>
          <a:srgbClr val="00A6D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00A6D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10" Type="http://schemas.openxmlformats.org/officeDocument/2006/relationships/image" Target="../media/image6.gif"/><Relationship Id="rId9" Type="http://schemas.openxmlformats.org/officeDocument/2006/relationships/image" Target="../media/image3.gif"/><Relationship Id="rId5" Type="http://schemas.openxmlformats.org/officeDocument/2006/relationships/hyperlink" Target="mailto:opencraft@atlarge-research.com" TargetMode="External"/><Relationship Id="rId6" Type="http://schemas.openxmlformats.org/officeDocument/2006/relationships/hyperlink" Target="http://www.atlarge-research.com/opencraft" TargetMode="External"/><Relationship Id="rId7" Type="http://schemas.openxmlformats.org/officeDocument/2006/relationships/hyperlink" Target="http://www.atlarge-research.com/opencraft" TargetMode="External"/><Relationship Id="rId8" Type="http://schemas.openxmlformats.org/officeDocument/2006/relationships/image" Target="../media/image16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gif"/><Relationship Id="rId4" Type="http://schemas.openxmlformats.org/officeDocument/2006/relationships/image" Target="../media/image3.gif"/><Relationship Id="rId5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gif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3" Type="http://schemas.openxmlformats.org/officeDocument/2006/relationships/image" Target="../media/image1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3" Type="http://schemas.openxmlformats.org/officeDocument/2006/relationships/image" Target="../media/image1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7295400" y="3953700"/>
            <a:ext cx="1848600" cy="11898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U_Delft_logo_White.png" id="110" name="Shape 110"/>
          <p:cNvPicPr preferRelativeResize="0"/>
          <p:nvPr/>
        </p:nvPicPr>
        <p:blipFill rotWithShape="1">
          <a:blip r:embed="rId3">
            <a:alphaModFix/>
          </a:blip>
          <a:srcRect b="29364" l="0" r="0" t="10289"/>
          <a:stretch/>
        </p:blipFill>
        <p:spPr>
          <a:xfrm>
            <a:off x="7403775" y="3953700"/>
            <a:ext cx="1631850" cy="6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733950" y="447500"/>
            <a:ext cx="76761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A6D6"/>
                </a:solidFill>
              </a:rPr>
              <a:t>Yardstick</a:t>
            </a:r>
            <a:endParaRPr sz="8800">
              <a:solidFill>
                <a:srgbClr val="00A6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A6D6"/>
                </a:solidFill>
              </a:rPr>
              <a:t>A Benchmark for Minecraft-like Services</a:t>
            </a:r>
            <a:endParaRPr sz="2400">
              <a:solidFill>
                <a:srgbClr val="00A6D6"/>
              </a:solidFill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3152950" y="2960900"/>
            <a:ext cx="31536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Jerom van der Sar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Jesse Donkervliet</a:t>
            </a:r>
            <a:endParaRPr sz="18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Alexandru Iosup</a:t>
            </a:r>
            <a:endParaRPr sz="1800"/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399" y="4593214"/>
            <a:ext cx="1848600" cy="550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610600" y="4424450"/>
            <a:ext cx="4434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Contact:	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opencraft@atlarge-research.com</a:t>
            </a:r>
            <a:br>
              <a:rPr lang="en-GB" sz="1600"/>
            </a:br>
            <a:r>
              <a:rPr lang="en-GB" sz="1600"/>
              <a:t>		</a:t>
            </a:r>
            <a:r>
              <a:rPr lang="en-GB" sz="1600" u="sng">
                <a:solidFill>
                  <a:schemeClr val="hlink"/>
                </a:solidFill>
                <a:hlinkClick r:id="rId6"/>
              </a:rPr>
              <a:t>www.atlarge-research.com/opencraft</a:t>
            </a:r>
            <a:r>
              <a:rPr lang="en-GB" u="sng">
                <a:solidFill>
                  <a:schemeClr val="hlink"/>
                </a:solidFill>
                <a:hlinkClick r:id="rId7"/>
              </a:rPr>
              <a:t> 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700" y="1765875"/>
            <a:ext cx="968275" cy="9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6700" y="3953700"/>
            <a:ext cx="968275" cy="9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700" y="2859775"/>
            <a:ext cx="968275" cy="9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Exploring Minecraft-like Services</a:t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Intermezzo: A System Model for Minecraft-like Services</a:t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025" y="701900"/>
            <a:ext cx="5831925" cy="43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3300200" y="1759275"/>
            <a:ext cx="4505100" cy="188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172850" y="496950"/>
            <a:ext cx="4748400" cy="1996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3336475" y="3244525"/>
            <a:ext cx="4304400" cy="1844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548675" y="3038725"/>
            <a:ext cx="1679400" cy="2050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3300200" y="2152613"/>
            <a:ext cx="1511400" cy="1485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Intermezzo: Game Loops</a:t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00" y="2277000"/>
            <a:ext cx="75723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 rot="3267967">
            <a:off x="1776510" y="1819225"/>
            <a:ext cx="1055087" cy="4439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215300" y="1136375"/>
            <a:ext cx="40548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Spent processing new game state</a:t>
            </a:r>
            <a:endParaRPr b="1" sz="1800"/>
          </a:p>
        </p:txBody>
      </p:sp>
      <p:sp>
        <p:nvSpPr>
          <p:cNvPr id="260" name="Shape 260"/>
          <p:cNvSpPr txBox="1"/>
          <p:nvPr/>
        </p:nvSpPr>
        <p:spPr>
          <a:xfrm>
            <a:off x="5571675" y="1136375"/>
            <a:ext cx="17388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Thread sleep</a:t>
            </a:r>
            <a:endParaRPr b="1" sz="1800"/>
          </a:p>
        </p:txBody>
      </p:sp>
      <p:sp>
        <p:nvSpPr>
          <p:cNvPr id="261" name="Shape 261"/>
          <p:cNvSpPr/>
          <p:nvPr/>
        </p:nvSpPr>
        <p:spPr>
          <a:xfrm rot="4941537">
            <a:off x="5962089" y="1836331"/>
            <a:ext cx="979195" cy="4757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Intermezzo: Game Loops</a:t>
            </a:r>
            <a:endParaRPr/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00" y="2277000"/>
            <a:ext cx="75723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 rot="3267967">
            <a:off x="1776510" y="1819225"/>
            <a:ext cx="1055087" cy="4439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215300" y="1136375"/>
            <a:ext cx="40548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Spent processing new game state</a:t>
            </a:r>
            <a:endParaRPr b="1" sz="1800"/>
          </a:p>
        </p:txBody>
      </p:sp>
      <p:sp>
        <p:nvSpPr>
          <p:cNvPr id="271" name="Shape 271"/>
          <p:cNvSpPr txBox="1"/>
          <p:nvPr/>
        </p:nvSpPr>
        <p:spPr>
          <a:xfrm>
            <a:off x="5571675" y="1136375"/>
            <a:ext cx="17388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Thread sleep</a:t>
            </a:r>
            <a:endParaRPr b="1" sz="1800"/>
          </a:p>
        </p:txBody>
      </p:sp>
      <p:sp>
        <p:nvSpPr>
          <p:cNvPr id="272" name="Shape 272"/>
          <p:cNvSpPr/>
          <p:nvPr/>
        </p:nvSpPr>
        <p:spPr>
          <a:xfrm rot="4941537">
            <a:off x="5962089" y="1836331"/>
            <a:ext cx="979195" cy="4757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407400" y="18175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measure performance?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407400" y="28069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A: Define a metric!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Intermezzo: Game Loops</a:t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3" y="1209175"/>
            <a:ext cx="75723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25" y="3292725"/>
            <a:ext cx="8570564" cy="1362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4278025" y="3757625"/>
            <a:ext cx="1250400" cy="358200"/>
          </a:xfrm>
          <a:prstGeom prst="rect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 rot="-7246873">
            <a:off x="2752100" y="2584648"/>
            <a:ext cx="2034738" cy="443653"/>
          </a:xfrm>
          <a:prstGeom prst="rightArrow">
            <a:avLst>
              <a:gd fmla="val 36613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4278025" y="4193875"/>
            <a:ext cx="1250400" cy="358200"/>
          </a:xfrm>
          <a:prstGeom prst="rect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 rot="-6575754">
            <a:off x="4192677" y="3302575"/>
            <a:ext cx="1137800" cy="443601"/>
          </a:xfrm>
          <a:prstGeom prst="rightArrow">
            <a:avLst>
              <a:gd fmla="val 36613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</a:t>
            </a:r>
            <a:endParaRPr/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460950" y="2886450"/>
            <a:ext cx="54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FEFEF"/>
                </a:solidFill>
              </a:rPr>
              <a:t>A Benchmark for Minecraft-like Services</a:t>
            </a:r>
            <a:endParaRPr sz="18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Goals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Performance evaluation tool for Minecraft-like games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Goals: 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Benchmark &amp; compare server performance:</a:t>
            </a:r>
            <a:br>
              <a:rPr lang="en-GB" sz="1800"/>
            </a:br>
            <a:r>
              <a:rPr lang="en-GB" sz="1800"/>
              <a:t>Which architecture and/or implementation for Minecraft-like games performs ‘best’?</a:t>
            </a:r>
            <a:br>
              <a:rPr lang="en-GB" sz="1800"/>
            </a:b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Analyze server performance</a:t>
            </a:r>
            <a:r>
              <a:rPr b="1" lang="en-GB" sz="1800"/>
              <a:t>:</a:t>
            </a:r>
            <a:br>
              <a:rPr b="1" lang="en-GB" sz="1800"/>
            </a:br>
            <a:r>
              <a:rPr lang="en-GB" sz="1800"/>
              <a:t>Identify bottlenecks and performance issues</a:t>
            </a:r>
            <a:endParaRPr sz="1800"/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650" y="656350"/>
            <a:ext cx="5964700" cy="44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Design Overview</a:t>
            </a:r>
            <a:endParaRPr/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451250" y="656350"/>
            <a:ext cx="4817400" cy="2070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629500" y="815275"/>
            <a:ext cx="2335500" cy="3936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589650" y="2808000"/>
            <a:ext cx="4364100" cy="2070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Experimental Setup</a:t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637800" y="927600"/>
            <a:ext cx="7868400" cy="4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Experiments performed on DAS-5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Experimental infrastructure in NL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7x bare-metal machines with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Intel E5-2630v3 CPUs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64GB RAM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Infiniband networking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1x Minecraft, 1x Monitoring, 5x Yardstick emulator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Workload</a:t>
            </a:r>
            <a:r>
              <a:rPr lang="en-GB" sz="2400"/>
              <a:t> consist of players that alternate between </a:t>
            </a:r>
            <a:r>
              <a:rPr i="1" lang="en-GB" sz="2400"/>
              <a:t>traveling </a:t>
            </a:r>
            <a:r>
              <a:rPr lang="en-GB" sz="2400"/>
              <a:t>(walking a large distance)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</a:t>
            </a:r>
            <a:r>
              <a:rPr i="1" lang="en-GB" sz="2400"/>
              <a:t>interacting </a:t>
            </a:r>
            <a:r>
              <a:rPr lang="en-GB" sz="2400"/>
              <a:t>(walking many short distances)</a:t>
            </a:r>
            <a:endParaRPr sz="2400"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63" y="793238"/>
            <a:ext cx="31337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Network traffic (out)</a:t>
            </a:r>
            <a:endParaRPr/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25" y="776050"/>
            <a:ext cx="8483750" cy="436745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 rot="7588359">
            <a:off x="4569744" y="1670229"/>
            <a:ext cx="1410574" cy="4437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4814200" y="899450"/>
            <a:ext cx="3235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160 Mbps outgoing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Block-based Online Game</a:t>
            </a:r>
            <a:endParaRPr sz="24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850" y="656350"/>
            <a:ext cx="6900301" cy="44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6104850" y="4731900"/>
            <a:ext cx="2075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© Mojang and Microsoft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26" name="Shape 126"/>
          <p:cNvSpPr/>
          <p:nvPr/>
        </p:nvSpPr>
        <p:spPr>
          <a:xfrm rot="-506807">
            <a:off x="857425" y="2274420"/>
            <a:ext cx="1811550" cy="667592"/>
          </a:xfrm>
          <a:prstGeom prst="rightArrow">
            <a:avLst>
              <a:gd fmla="val 42113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0" y="2593225"/>
            <a:ext cx="95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Blocks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Network traffic (out)</a:t>
            </a:r>
            <a:endParaRPr/>
          </a:p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25" y="776050"/>
            <a:ext cx="8483750" cy="43674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 rot="7588359">
            <a:off x="4590019" y="1677004"/>
            <a:ext cx="1410574" cy="4437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4814200" y="899450"/>
            <a:ext cx="3235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160 Mbps outgoing</a:t>
            </a:r>
            <a:endParaRPr b="1" sz="1800"/>
          </a:p>
        </p:txBody>
      </p:sp>
      <p:sp>
        <p:nvSpPr>
          <p:cNvPr id="337" name="Shape 337"/>
          <p:cNvSpPr txBox="1"/>
          <p:nvPr/>
        </p:nvSpPr>
        <p:spPr>
          <a:xfrm>
            <a:off x="367175" y="214060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Minecraft-like services use a lot of network traffic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Tick Utilization</a:t>
            </a:r>
            <a:endParaRPr/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75" y="762700"/>
            <a:ext cx="8285850" cy="436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 rot="7264219">
            <a:off x="3772185" y="2349827"/>
            <a:ext cx="1410801" cy="4438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4348050" y="1248750"/>
            <a:ext cx="16194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100% tick utilization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Tick Utilization</a:t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75" y="762700"/>
            <a:ext cx="8285850" cy="436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/>
          <p:nvPr/>
        </p:nvSpPr>
        <p:spPr>
          <a:xfrm rot="7264219">
            <a:off x="3772185" y="2349827"/>
            <a:ext cx="1410801" cy="4438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4348050" y="1248750"/>
            <a:ext cx="16194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100% tick utilization</a:t>
            </a:r>
            <a:endParaRPr b="1" sz="1800"/>
          </a:p>
        </p:txBody>
      </p:sp>
      <p:sp>
        <p:nvSpPr>
          <p:cNvPr id="356" name="Shape 356"/>
          <p:cNvSpPr txBox="1"/>
          <p:nvPr/>
        </p:nvSpPr>
        <p:spPr>
          <a:xfrm>
            <a:off x="367175" y="214060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Glowstone performs the worst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75" y="699750"/>
            <a:ext cx="8182250" cy="44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Update Frequency</a:t>
            </a:r>
            <a:endParaRPr/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Shape 364"/>
          <p:cNvSpPr/>
          <p:nvPr/>
        </p:nvSpPr>
        <p:spPr>
          <a:xfrm rot="-2006196">
            <a:off x="2636889" y="1371964"/>
            <a:ext cx="1410672" cy="4439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1475775" y="1992175"/>
            <a:ext cx="4086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125 players ⇒ freq. drops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75" y="763700"/>
            <a:ext cx="8182250" cy="43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Update Frequency</a:t>
            </a:r>
            <a:endParaRPr/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3" name="Shape 373"/>
          <p:cNvSpPr/>
          <p:nvPr/>
        </p:nvSpPr>
        <p:spPr>
          <a:xfrm rot="-2006196">
            <a:off x="2636889" y="1371964"/>
            <a:ext cx="1410672" cy="4439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1475775" y="1992175"/>
            <a:ext cx="4086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125 players ⇒ freq. drops</a:t>
            </a:r>
            <a:endParaRPr b="1" sz="1800"/>
          </a:p>
        </p:txBody>
      </p:sp>
      <p:sp>
        <p:nvSpPr>
          <p:cNvPr id="375" name="Shape 375"/>
          <p:cNvSpPr txBox="1"/>
          <p:nvPr/>
        </p:nvSpPr>
        <p:spPr>
          <a:xfrm>
            <a:off x="367175" y="214060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Minecraft only scales to hundreds of players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 Results: CPU Utilization</a:t>
            </a:r>
            <a:endParaRPr/>
          </a:p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75" y="746100"/>
            <a:ext cx="8182250" cy="43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/>
          <p:nvPr/>
        </p:nvSpPr>
        <p:spPr>
          <a:xfrm rot="-8634165">
            <a:off x="5877181" y="2796122"/>
            <a:ext cx="1410488" cy="44379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5288050" y="3423225"/>
            <a:ext cx="3235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Never uses all 16 cores!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 Results: CPU Utilization</a:t>
            </a:r>
            <a:endParaRPr/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75" y="737825"/>
            <a:ext cx="8182250" cy="440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 rot="-8634165">
            <a:off x="5877181" y="2796122"/>
            <a:ext cx="1410488" cy="44379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 txBox="1"/>
          <p:nvPr/>
        </p:nvSpPr>
        <p:spPr>
          <a:xfrm>
            <a:off x="5288050" y="3423225"/>
            <a:ext cx="3235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Never uses all 16 cores!</a:t>
            </a:r>
            <a:endParaRPr b="1" sz="1800"/>
          </a:p>
        </p:txBody>
      </p:sp>
      <p:sp>
        <p:nvSpPr>
          <p:cNvPr id="394" name="Shape 394"/>
          <p:cNvSpPr txBox="1"/>
          <p:nvPr/>
        </p:nvSpPr>
        <p:spPr>
          <a:xfrm>
            <a:off x="373950" y="19378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Why does tick freq. drop when not all cores are used?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373950" y="2743077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A: Minecraft-like services are poorly parallelized!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Wrapping Up</a:t>
            </a:r>
            <a:endParaRPr/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Future Work</a:t>
            </a:r>
            <a:endParaRPr/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x="527250" y="1323075"/>
            <a:ext cx="79452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Future work: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Realistic player emulation based on real-world message dumps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Support for all major server implementations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Complex interactions with the virtual environment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0" y="0"/>
            <a:ext cx="9144000" cy="6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Take-Home Message</a:t>
            </a:r>
            <a:endParaRPr/>
          </a:p>
        </p:txBody>
      </p:sp>
      <p:sp>
        <p:nvSpPr>
          <p:cNvPr id="414" name="Shape 4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5" name="Shape 415"/>
          <p:cNvSpPr txBox="1"/>
          <p:nvPr/>
        </p:nvSpPr>
        <p:spPr>
          <a:xfrm>
            <a:off x="405000" y="991225"/>
            <a:ext cx="83430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Minecraft is a unique and interesting online game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Performance of Minecraft-like services is unclear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Yardstick = </a:t>
            </a:r>
            <a:r>
              <a:rPr b="1" lang="en-GB" sz="2400"/>
              <a:t>Benchmark </a:t>
            </a:r>
            <a:r>
              <a:rPr lang="en-GB" sz="2400"/>
              <a:t>targeted at Minecraft-like games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Minecraft-like services...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scale to </a:t>
            </a:r>
            <a:r>
              <a:rPr b="1" lang="en-GB" sz="2400"/>
              <a:t>hundreds</a:t>
            </a:r>
            <a:r>
              <a:rPr lang="en-GB" sz="2400"/>
              <a:t> of players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are poorly parallelized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use a lot of network to transfer the terrain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Most Popular Block-based Online-game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50 million active users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Over 100 million sales worldwide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53,000 daily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b="1" lang="en-GB" sz="2400"/>
              <a:t>20 since this presentation started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Mojang valued at $1.8 billion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Microsoft bought for $2.5 billion</a:t>
            </a:r>
            <a:endParaRPr sz="2400"/>
          </a:p>
        </p:txBody>
      </p:sp>
      <p:sp>
        <p:nvSpPr>
          <p:cNvPr id="134" name="Shape 134"/>
          <p:cNvSpPr txBox="1"/>
          <p:nvPr/>
        </p:nvSpPr>
        <p:spPr>
          <a:xfrm>
            <a:off x="246450" y="4684850"/>
            <a:ext cx="30921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 techspot.com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175" y="3014625"/>
            <a:ext cx="2853101" cy="18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75" y="3706925"/>
            <a:ext cx="2421751" cy="4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661" y="3269288"/>
            <a:ext cx="3049199" cy="12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To Us at These Places:</a:t>
            </a:r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606150" y="1893475"/>
            <a:ext cx="79317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@Large Research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Delft University of Technology &amp; Vrije Universiteit Amsterdam</a:t>
            </a:r>
            <a:endParaRPr b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www.atlarge-research.com/opencraft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opencraft@atlarge-research.com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Jerom van der Sar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J.vanderSar@atlarge-research.com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Jesse Donkervliet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J.Donkervliet@atlarge-research.com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Alexandru Iosup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A.Iosup@vu.nl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606150" y="553675"/>
            <a:ext cx="79317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A6D6"/>
                </a:solidFill>
              </a:rPr>
              <a:t>Yardstick</a:t>
            </a:r>
            <a:endParaRPr sz="2400">
              <a:solidFill>
                <a:srgbClr val="00A6D6"/>
              </a:solidFill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4849950" y="4736125"/>
            <a:ext cx="3954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(So long, and thanks for all the fish)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225" y="1580025"/>
            <a:ext cx="968275" cy="9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225" y="3767850"/>
            <a:ext cx="968275" cy="9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6225" y="2673925"/>
            <a:ext cx="968275" cy="9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0" y="0"/>
            <a:ext cx="9144000" cy="6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Most Popular Block-based Online Virtual Environment</a:t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592" y="830162"/>
            <a:ext cx="5180808" cy="37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02675" y="4736125"/>
            <a:ext cx="22773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arstechnica.com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658275" y="1763225"/>
            <a:ext cx="1190100" cy="35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 rot="-2960058">
            <a:off x="6208867" y="1814807"/>
            <a:ext cx="463136" cy="102242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613400" y="4204850"/>
            <a:ext cx="5782500" cy="450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Also: Only game in top-20 by sales for Nintendo Wii/Switch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Uniquely Modifiable Online Game</a:t>
            </a:r>
            <a:endParaRPr/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234900" y="799775"/>
            <a:ext cx="5475900" cy="1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1.  Terrain is completely modifiable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No baked lighting / light maps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Unstable 3D pathfinding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No static maps ⇒ More network</a:t>
            </a:r>
            <a:endParaRPr sz="24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-21906" l="-11037" r="0" t="0"/>
          <a:stretch/>
        </p:blipFill>
        <p:spPr>
          <a:xfrm>
            <a:off x="6380025" y="2550600"/>
            <a:ext cx="2555350" cy="17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88175" y="4107550"/>
            <a:ext cx="24225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curseforge.com,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codingame.com,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minecraftsix.com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887" y="3738975"/>
            <a:ext cx="2280250" cy="128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775" y="728050"/>
            <a:ext cx="3274525" cy="17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58700" y="2550575"/>
            <a:ext cx="5629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  Terrain influences computation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Redstone ⇒ Computation in MC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Physics ⇒ Falling blocks, liquid flow, arrows, etc.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100" y="709925"/>
            <a:ext cx="6619800" cy="372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088" y="709925"/>
            <a:ext cx="6619821" cy="37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Subject to Performance Optimization</a:t>
            </a:r>
            <a:endParaRPr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62775" y="4736125"/>
            <a:ext cx="21171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techspot.com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154850" y="2615500"/>
            <a:ext cx="1062300" cy="103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262100" y="4408825"/>
            <a:ext cx="66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Minecraft on Nintendo Switch: docked (A/C) vs undocked (Battery)</a:t>
            </a:r>
            <a:endParaRPr sz="1600"/>
          </a:p>
        </p:txBody>
      </p:sp>
      <p:sp>
        <p:nvSpPr>
          <p:cNvPr id="173" name="Shape 173"/>
          <p:cNvSpPr/>
          <p:nvPr/>
        </p:nvSpPr>
        <p:spPr>
          <a:xfrm rot="7974016">
            <a:off x="2547758" y="1984370"/>
            <a:ext cx="463183" cy="102253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6193500" y="709925"/>
            <a:ext cx="1688400" cy="451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Docked (A/C)</a:t>
            </a:r>
            <a:endParaRPr b="1" sz="1800"/>
          </a:p>
        </p:txBody>
      </p:sp>
      <p:sp>
        <p:nvSpPr>
          <p:cNvPr id="175" name="Shape 175"/>
          <p:cNvSpPr txBox="1"/>
          <p:nvPr/>
        </p:nvSpPr>
        <p:spPr>
          <a:xfrm>
            <a:off x="5514775" y="709925"/>
            <a:ext cx="2367000" cy="451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Undocked (Battery)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0275" y="695100"/>
            <a:ext cx="59643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Community is booming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Independently hosts 50k+ servers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10+ server distributions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38k custom modules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32650" y="4179975"/>
            <a:ext cx="1644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</a:t>
            </a:r>
            <a:endParaRPr>
              <a:solidFill>
                <a:srgbClr val="B7B7B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bstats.org,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curseforge.com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326" y="1306175"/>
            <a:ext cx="1665000" cy="4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900" y="3343925"/>
            <a:ext cx="1644710" cy="11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762" y="2986711"/>
            <a:ext cx="1664975" cy="28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8850" y="3848351"/>
            <a:ext cx="1415425" cy="39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8025" y="4424109"/>
            <a:ext cx="1228075" cy="3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7763" y="4765902"/>
            <a:ext cx="1729075" cy="25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3363" y="2873410"/>
            <a:ext cx="766394" cy="8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6875" y="2456183"/>
            <a:ext cx="2335275" cy="45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4675" y="14086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18017" y="2066414"/>
            <a:ext cx="1362033" cy="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47400" y="1797557"/>
            <a:ext cx="1910350" cy="55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321923" y="769425"/>
            <a:ext cx="2689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Minecraft servers:</a:t>
            </a:r>
            <a:endParaRPr sz="2400"/>
          </a:p>
        </p:txBody>
      </p:sp>
      <p:sp>
        <p:nvSpPr>
          <p:cNvPr id="195" name="Shape 195"/>
          <p:cNvSpPr txBox="1"/>
          <p:nvPr/>
        </p:nvSpPr>
        <p:spPr>
          <a:xfrm>
            <a:off x="30275" y="2219913"/>
            <a:ext cx="53349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  </a:t>
            </a:r>
            <a:r>
              <a:rPr lang="en-GB" sz="2400"/>
              <a:t>Minecraft offered ‘as a Service’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Unofficially: 50+ providers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Officially: Mojang Realms</a:t>
            </a:r>
            <a:endParaRPr sz="2400"/>
          </a:p>
        </p:txBody>
      </p:sp>
      <p:sp>
        <p:nvSpPr>
          <p:cNvPr id="196" name="Shape 196"/>
          <p:cNvSpPr/>
          <p:nvPr/>
        </p:nvSpPr>
        <p:spPr>
          <a:xfrm rot="784747">
            <a:off x="4265437" y="1710903"/>
            <a:ext cx="945220" cy="344643"/>
          </a:xfrm>
          <a:prstGeom prst="rightArrow">
            <a:avLst>
              <a:gd fmla="val 61524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14550" y="3400550"/>
            <a:ext cx="1994275" cy="168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0275" y="695100"/>
            <a:ext cx="59643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Community is booming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Independently hosts 50k+ servers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10+ server distributions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38k custom modules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32650" y="4179975"/>
            <a:ext cx="1644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bstats.org,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curseforge.com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326" y="1306175"/>
            <a:ext cx="1665000" cy="4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900" y="3343925"/>
            <a:ext cx="1644710" cy="11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762" y="2986711"/>
            <a:ext cx="1664975" cy="28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8850" y="3848351"/>
            <a:ext cx="1415425" cy="39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8025" y="4424109"/>
            <a:ext cx="1228075" cy="3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7763" y="4765902"/>
            <a:ext cx="1729075" cy="25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3363" y="2873410"/>
            <a:ext cx="766394" cy="8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6875" y="2456183"/>
            <a:ext cx="2335275" cy="45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4675" y="14086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18017" y="2066414"/>
            <a:ext cx="1362033" cy="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47400" y="1797557"/>
            <a:ext cx="1910350" cy="55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6321923" y="769425"/>
            <a:ext cx="2689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Minecraft servers:</a:t>
            </a:r>
            <a:endParaRPr sz="2400"/>
          </a:p>
        </p:txBody>
      </p:sp>
      <p:sp>
        <p:nvSpPr>
          <p:cNvPr id="217" name="Shape 217"/>
          <p:cNvSpPr txBox="1"/>
          <p:nvPr/>
        </p:nvSpPr>
        <p:spPr>
          <a:xfrm>
            <a:off x="30275" y="2219913"/>
            <a:ext cx="53349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  Minecraft offered ‘as a Service’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Unofficially: 50+ providers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Officially: Mojang Realms</a:t>
            </a:r>
            <a:endParaRPr sz="2400"/>
          </a:p>
        </p:txBody>
      </p:sp>
      <p:sp>
        <p:nvSpPr>
          <p:cNvPr id="218" name="Shape 218"/>
          <p:cNvSpPr/>
          <p:nvPr/>
        </p:nvSpPr>
        <p:spPr>
          <a:xfrm rot="784747">
            <a:off x="4265437" y="1710903"/>
            <a:ext cx="945220" cy="344643"/>
          </a:xfrm>
          <a:prstGeom prst="rightArrow">
            <a:avLst>
              <a:gd fmla="val 61524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14550" y="3400550"/>
            <a:ext cx="1994275" cy="1688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73950" y="19378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evaluate the performance of Minecraft-like servers?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373950" y="27039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make Minecraft-like games scale to millions?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55450" y="113300"/>
            <a:ext cx="8474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Minecraft-like Server Performs ‘Best’?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Opencraft: An Umbrella Project</a:t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220729" y="465879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883800" y="1103575"/>
            <a:ext cx="6094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Yardstick</a:t>
            </a:r>
            <a:endParaRPr sz="2400"/>
          </a:p>
        </p:txBody>
      </p:sp>
      <p:sp>
        <p:nvSpPr>
          <p:cNvPr id="230" name="Shape 230"/>
          <p:cNvSpPr txBox="1"/>
          <p:nvPr/>
        </p:nvSpPr>
        <p:spPr>
          <a:xfrm>
            <a:off x="883800" y="1571875"/>
            <a:ext cx="73764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benchmark for Minecraft-like services</a:t>
            </a:r>
            <a:endParaRPr sz="2000"/>
          </a:p>
        </p:txBody>
      </p:sp>
      <p:sp>
        <p:nvSpPr>
          <p:cNvPr id="231" name="Shape 231"/>
          <p:cNvSpPr txBox="1"/>
          <p:nvPr/>
        </p:nvSpPr>
        <p:spPr>
          <a:xfrm>
            <a:off x="883800" y="2315400"/>
            <a:ext cx="3352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Meerkat</a:t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883800" y="2740248"/>
            <a:ext cx="737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prototype to explore novel scalability techniques for Minecraft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